
<file path=[Content_Types].xml><?xml version="1.0" encoding="utf-8"?>
<Types xmlns="http://schemas.openxmlformats.org/package/2006/content-types">
  <Default Extension="xml" ContentType="application/vnd.openxmlformats-package.core-properties+xml"/>
  <Default Extension="jpeg" ContentType="image/jpeg"/>
  <Default Extension="tif" ContentType="image/tiff"/>
  <Default Extension="png" ContentType="image/png"/>
  <Default Extension="rels" ContentType="application/vnd.openxmlformats-package.relationships+xml"/>
  <Override PartName="/ppt/presentation.xml" ContentType="application/vnd.openxmlformats-officedocument.presentationml.presentation.main+xml"/>
  <Override PartName="/ppt/slides/slide711.xml" ContentType="application/vnd.openxmlformats-officedocument.presentationml.slide+xml"/>
  <Override PartName="/ppt/notesSlides/notesSlide711.xml" ContentType="application/vnd.openxmlformats-officedocument.presentationml.notesSlide+xml"/>
  <Override PartName="/ppt/notesMasters/notesMaster111.xml" ContentType="application/vnd.openxmlformats-officedocument.presentationml.notesMaster+xml"/>
  <Override PartName="/ppt/theme/theme211.xml" ContentType="application/vnd.openxmlformats-officedocument.theme+xml"/>
  <Override PartName="/ppt/slideLayouts/slideLayout411.xml" ContentType="application/vnd.openxmlformats-officedocument.presentationml.slideLayout+xml"/>
  <Override PartName="/ppt/slideMasters/slideMaster111.xml" ContentType="application/vnd.openxmlformats-officedocument.presentationml.slideMaster+xml"/>
  <Override PartName="/ppt/slideLayouts/slideLayout822.xml" ContentType="application/vnd.openxmlformats-officedocument.presentationml.slideLayout+xml"/>
  <Override PartName="/ppt/slideLayouts/slideLayout1333.xml" ContentType="application/vnd.openxmlformats-officedocument.presentationml.slideLayout+xml"/>
  <Override PartName="/ppt/slideLayouts/slideLayout344.xml" ContentType="application/vnd.openxmlformats-officedocument.presentationml.slideLayout+xml"/>
  <Override PartName="/ppt/slideLayouts/slideLayout755.xml" ContentType="application/vnd.openxmlformats-officedocument.presentationml.slideLayout+xml"/>
  <Override PartName="/ppt/slideLayouts/slideLayout1266.xml" ContentType="application/vnd.openxmlformats-officedocument.presentationml.slideLayout+xml"/>
  <Override PartName="/ppt/slideLayouts/slideLayout277.xml" ContentType="application/vnd.openxmlformats-officedocument.presentationml.slideLayout+xml"/>
  <Override PartName="/ppt/theme/theme122.xml" ContentType="application/vnd.openxmlformats-officedocument.theme+xml"/>
  <Override PartName="/ppt/slideLayouts/slideLayout188.xml" ContentType="application/vnd.openxmlformats-officedocument.presentationml.slideLayout+xml"/>
  <Override PartName="/ppt/slideLayouts/slideLayout699.xml" ContentType="application/vnd.openxmlformats-officedocument.presentationml.slideLayout+xml"/>
  <Override PartName="/ppt/slideLayouts/slideLayout111010.xml" ContentType="application/vnd.openxmlformats-officedocument.presentationml.slideLayout+xml"/>
  <Override PartName="/ppt/slideLayouts/slideLayout51111.xml" ContentType="application/vnd.openxmlformats-officedocument.presentationml.slideLayout+xml"/>
  <Override PartName="/ppt/slideLayouts/slideLayout151212.xml" ContentType="application/vnd.openxmlformats-officedocument.presentationml.slideLayout+xml"/>
  <Override PartName="/ppt/slideLayouts/slideLayout101313.xml" ContentType="application/vnd.openxmlformats-officedocument.presentationml.slideLayout+xml"/>
  <Override PartName="/ppt/slideLayouts/slideLayout91414.xml" ContentType="application/vnd.openxmlformats-officedocument.presentationml.slideLayout+xml"/>
  <Override PartName="/ppt/slideLayouts/slideLayout141515.xml" ContentType="application/vnd.openxmlformats-officedocument.presentationml.slideLayout+xml"/>
  <Override PartName="/ppt/presProps.xml" ContentType="application/vnd.openxmlformats-officedocument.presentationml.presProps+xml"/>
  <Override PartName="/ppt/slides/slide222.xml" ContentType="application/vnd.openxmlformats-officedocument.presentationml.slide+xml"/>
  <Override PartName="/ppt/notesSlides/notesSlide222.xml" ContentType="application/vnd.openxmlformats-officedocument.presentationml.notesSlide+xml"/>
  <Override PartName="/ppt/slides/slide633.xml" ContentType="application/vnd.openxmlformats-officedocument.presentationml.slide+xml"/>
  <Override PartName="/ppt/notesSlides/notesSlide633.xml" ContentType="application/vnd.openxmlformats-officedocument.presentationml.notesSlide+xml"/>
  <Override PartName="/ppt/commentAuthors.xml" ContentType="application/vnd.openxmlformats-officedocument.presentationml.commentAuthors+xml"/>
  <Override PartName="/ppt/slides/slide144.xml" ContentType="application/vnd.openxmlformats-officedocument.presentationml.slide+xml"/>
  <Override PartName="/ppt/notesSlides/notesSlide144.xml" ContentType="application/vnd.openxmlformats-officedocument.presentationml.notesSlide+xml"/>
  <Override PartName="/ppt/tableStyles.xml" ContentType="application/vnd.openxmlformats-officedocument.presentationml.tableStyles+xml"/>
  <Override PartName="/ppt/slides/slide555.xml" ContentType="application/vnd.openxmlformats-officedocument.presentationml.slide+xml"/>
  <Override PartName="/ppt/notesSlides/notesSlide555.xml" ContentType="application/vnd.openxmlformats-officedocument.presentationml.notesSlide+xml"/>
  <Override PartName="/ppt/handoutMasters/handoutMaster111.xml" ContentType="application/vnd.openxmlformats-officedocument.presentationml.handoutMaster+xml"/>
  <Override PartName="/ppt/theme/theme333.xml" ContentType="application/vnd.openxmlformats-officedocument.theme+xml"/>
  <Override PartName="/ppt/slides/slide466.xml" ContentType="application/vnd.openxmlformats-officedocument.presentationml.slide+xml"/>
  <Override PartName="/ppt/notesSlides/notesSlide466.xml" ContentType="application/vnd.openxmlformats-officedocument.presentationml.notesSlide+xml"/>
  <Override PartName="/ppt/slides/slide377.xml" ContentType="application/vnd.openxmlformats-officedocument.presentationml.slide+xml"/>
  <Override PartName="/ppt/notesSlides/notesSlide377.xml" ContentType="application/vnd.openxmlformats-officedocument.presentationml.notesSlide+xml"/>
  <Override PartName="/ppt/slides/slide888.xml" ContentType="application/vnd.openxmlformats-officedocument.presentationml.slide+xml"/>
  <Override PartName="/ppt/viewProps.xml" ContentType="application/vnd.openxmlformats-officedocument.presentationml.viewProp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handoutMasterIdLst>
    <p:handoutMasterId r:id="rId11"/>
  </p:handoutMasterIdLst>
  <p:sldIdLst>
    <p:sldId id="278" r:id="rId2"/>
    <p:sldId id="261" r:id="rId3"/>
    <p:sldId id="285" r:id="rId4"/>
    <p:sldId id="284" r:id="rId5"/>
    <p:sldId id="283" r:id="rId6"/>
    <p:sldId id="282" r:id="rId7"/>
    <p:sldId id="286" r:id="rId8"/>
    <p:sldId id="294" r:id="rId9"/>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ll Gut" initials="TG" lastIdx="4" clrIdx="0">
    <p:extLst>
      <p:ext uri="{19B8F6BF-5375-455C-9EA6-DF929625EA0E}">
        <p15:presenceInfo xmlns:p15="http://schemas.microsoft.com/office/powerpoint/2012/main" userId="Till Gut" providerId="None"/>
      </p:ext>
    </p:extLst>
  </p:cmAuthor>
  <p:cmAuthor id="2" name="Elsa Garcia-Maltras De Blas" initials="EGDB" lastIdx="3" clrIdx="1">
    <p:extLst>
      <p:ext uri="{19B8F6BF-5375-455C-9EA6-DF929625EA0E}">
        <p15:presenceInfo xmlns:p15="http://schemas.microsoft.com/office/powerpoint/2012/main" userId="S::elsa.garcia-maltras@fiscal.es::ead65ba4-d040-41b4-90d3-5bf7b5270d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B4AEA8"/>
    <a:srgbClr val="8B827B"/>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9322" autoAdjust="0"/>
  </p:normalViewPr>
  <p:slideViewPr>
    <p:cSldViewPr snapToGrid="0">
      <p:cViewPr varScale="1">
        <p:scale>
          <a:sx n="76" d="100"/>
          <a:sy n="76" d="100"/>
        </p:scale>
        <p:origin x="898" y="67"/>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ppt/slides/slide711.xml" Id="rId8" /><Relationship Type="http://schemas.openxmlformats.org/officeDocument/2006/relationships/presProps" Target="/ppt/presProps.xml" Id="rId13" /><Relationship Type="http://schemas.openxmlformats.org/officeDocument/2006/relationships/slide" Target="/ppt/slides/slide222.xml" Id="rId3" /><Relationship Type="http://schemas.openxmlformats.org/officeDocument/2006/relationships/slide" Target="/ppt/slides/slide633.xml" Id="rId7" /><Relationship Type="http://schemas.openxmlformats.org/officeDocument/2006/relationships/commentAuthors" Target="/ppt/commentAuthors.xml" Id="rId12" /><Relationship Type="http://schemas.openxmlformats.org/officeDocument/2006/relationships/slide" Target="/ppt/slides/slide144.xml" Id="rId2" /><Relationship Type="http://schemas.openxmlformats.org/officeDocument/2006/relationships/tableStyles" Target="/ppt/tableStyles.xml" Id="rId16" /><Relationship Type="http://schemas.openxmlformats.org/officeDocument/2006/relationships/slideMaster" Target="/ppt/slideMasters/slideMaster111.xml" Id="rId1" /><Relationship Type="http://schemas.openxmlformats.org/officeDocument/2006/relationships/slide" Target="/ppt/slides/slide555.xml" Id="rId6" /><Relationship Type="http://schemas.openxmlformats.org/officeDocument/2006/relationships/handoutMaster" Target="/ppt/handoutMasters/handoutMaster111.xml" Id="rId11" /><Relationship Type="http://schemas.openxmlformats.org/officeDocument/2006/relationships/slide" Target="/ppt/slides/slide466.xml" Id="rId5" /><Relationship Type="http://schemas.openxmlformats.org/officeDocument/2006/relationships/theme" Target="/ppt/theme/theme122.xml" Id="rId15" /><Relationship Type="http://schemas.openxmlformats.org/officeDocument/2006/relationships/notesMaster" Target="/ppt/notesMasters/notesMaster111.xml" Id="rId10" /><Relationship Type="http://schemas.openxmlformats.org/officeDocument/2006/relationships/slide" Target="/ppt/slides/slide377.xml" Id="rId4" /><Relationship Type="http://schemas.openxmlformats.org/officeDocument/2006/relationships/slide" Target="/ppt/slides/slide888.xml" Id="rId9" /><Relationship Type="http://schemas.openxmlformats.org/officeDocument/2006/relationships/viewProps" Target="/ppt/viewProps.xml" Id="rId14" /></Relationships>
</file>

<file path=ppt/handoutMasters/_rels/handoutMaster111.xml.rels>&#65279;<?xml version="1.0" encoding="utf-8"?><Relationships xmlns="http://schemas.openxmlformats.org/package/2006/relationships"><Relationship Type="http://schemas.openxmlformats.org/officeDocument/2006/relationships/theme" Target="/ppt/theme/theme333.xml" Id="rId1" /></Relationships>
</file>

<file path=ppt/handoutMasters/handoutMaster1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27.05.2021</a:t>
            </a:fld>
            <a:endParaRPr lang="de-D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a:t>
            </a:fld>
            <a:endParaRPr lang="de-D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11.xml.rels>&#65279;<?xml version="1.0" encoding="utf-8"?><Relationships xmlns="http://schemas.openxmlformats.org/package/2006/relationships"><Relationship Type="http://schemas.openxmlformats.org/officeDocument/2006/relationships/theme" Target="/ppt/theme/theme211.xml" Id="rId1" /></Relationships>
</file>

<file path=ppt/notesMasters/notesMaster11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27/05/2021</a:t>
            </a:fld>
            <a:endParaRPr lang="en-GB"/>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a:t>
            </a:fld>
            <a:endParaRPr lang="en-GB"/>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44.xml.rels>&#65279;<?xml version="1.0" encoding="utf-8"?><Relationships xmlns="http://schemas.openxmlformats.org/package/2006/relationships"><Relationship Type="http://schemas.openxmlformats.org/officeDocument/2006/relationships/slide" Target="/ppt/slides/slide144.xml" Id="rId2" /><Relationship Type="http://schemas.openxmlformats.org/officeDocument/2006/relationships/notesMaster" Target="/ppt/notesMasters/notesMaster111.xml" Id="rId1" /></Relationships>
</file>

<file path=ppt/notesSlides/_rels/notesSlide222.xml.rels>&#65279;<?xml version="1.0" encoding="utf-8"?><Relationships xmlns="http://schemas.openxmlformats.org/package/2006/relationships"><Relationship Type="http://schemas.openxmlformats.org/officeDocument/2006/relationships/slide" Target="/ppt/slides/slide222.xml" Id="rId2" /><Relationship Type="http://schemas.openxmlformats.org/officeDocument/2006/relationships/notesMaster" Target="/ppt/notesMasters/notesMaster111.xml" Id="rId1" /></Relationships>
</file>

<file path=ppt/notesSlides/_rels/notesSlide377.xml.rels>&#65279;<?xml version="1.0" encoding="utf-8"?><Relationships xmlns="http://schemas.openxmlformats.org/package/2006/relationships"><Relationship Type="http://schemas.openxmlformats.org/officeDocument/2006/relationships/slide" Target="/ppt/slides/slide377.xml" Id="rId2" /><Relationship Type="http://schemas.openxmlformats.org/officeDocument/2006/relationships/notesMaster" Target="/ppt/notesMasters/notesMaster111.xml" Id="rId1" /></Relationships>
</file>

<file path=ppt/notesSlides/_rels/notesSlide466.xml.rels>&#65279;<?xml version="1.0" encoding="utf-8"?><Relationships xmlns="http://schemas.openxmlformats.org/package/2006/relationships"><Relationship Type="http://schemas.openxmlformats.org/officeDocument/2006/relationships/slide" Target="/ppt/slides/slide466.xml" Id="rId2" /><Relationship Type="http://schemas.openxmlformats.org/officeDocument/2006/relationships/notesMaster" Target="/ppt/notesMasters/notesMaster111.xml" Id="rId1" /></Relationships>
</file>

<file path=ppt/notesSlides/_rels/notesSlide555.xml.rels>&#65279;<?xml version="1.0" encoding="utf-8"?><Relationships xmlns="http://schemas.openxmlformats.org/package/2006/relationships"><Relationship Type="http://schemas.openxmlformats.org/officeDocument/2006/relationships/slide" Target="/ppt/slides/slide555.xml" Id="rId2" /><Relationship Type="http://schemas.openxmlformats.org/officeDocument/2006/relationships/notesMaster" Target="/ppt/notesMasters/notesMaster111.xml" Id="rId1" /></Relationships>
</file>

<file path=ppt/notesSlides/_rels/notesSlide633.xml.rels>&#65279;<?xml version="1.0" encoding="utf-8"?><Relationships xmlns="http://schemas.openxmlformats.org/package/2006/relationships"><Relationship Type="http://schemas.openxmlformats.org/officeDocument/2006/relationships/slide" Target="/ppt/slides/slide633.xml" Id="rId2" /><Relationship Type="http://schemas.openxmlformats.org/officeDocument/2006/relationships/notesMaster" Target="/ppt/notesMasters/notesMaster111.xml" Id="rId1" /></Relationships>
</file>

<file path=ppt/notesSlides/_rels/notesSlide711.xml.rels>&#65279;<?xml version="1.0" encoding="utf-8"?><Relationships xmlns="http://schemas.openxmlformats.org/package/2006/relationships"><Relationship Type="http://schemas.openxmlformats.org/officeDocument/2006/relationships/slide" Target="/ppt/slides/slide711.xml" Id="rId2" /><Relationship Type="http://schemas.openxmlformats.org/officeDocument/2006/relationships/notesMaster" Target="/ppt/notesMasters/notesMaster111.xml" Id="rId1" /></Relationships>
</file>

<file path=ppt/notesSlides/notesSlide14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n-GB"/>
          </a:p>
        </p:txBody>
      </p:sp>
    </p:spTree>
    <p:extLst>
      <p:ext uri="{BB962C8B-B14F-4D97-AF65-F5344CB8AC3E}">
        <p14:creationId xmlns:p14="http://schemas.microsoft.com/office/powerpoint/2010/main" val="3904909290"/>
      </p:ext>
    </p:extLst>
  </p:cSld>
  <p:clrMapOvr>
    <a:masterClrMapping/>
  </p:clrMapOvr>
</p:notes>
</file>

<file path=ppt/notesSlides/notesSlide22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Quels principes ont été utilisés pour traiter la question des preuves transfrontalières ?</a:t>
            </a:r>
          </a:p>
          <a:p>
            <a:endParaRPr lang="es-ES" dirty="0"/>
          </a:p>
          <a:p>
            <a:pPr marL="171450" indent="-171450">
              <a:buFont typeface="Arial" panose="020B0604020202020204" pitchFamily="34" charset="0"/>
              <a:buChar char="•"/>
            </a:pPr>
            <a:r>
              <a:rPr lang="es-ES" dirty="0"/>
              <a:t>Locus regit actum : première solution donnée à ce problème dans la Convention du CoE de 1959 sur l'entraide judiciaire en matière pénale. La </a:t>
            </a:r>
            <a:r>
              <a:rPr lang="es-ES" dirty="0" err="1"/>
              <a:t>partie </a:t>
            </a:r>
            <a:r>
              <a:rPr lang="es-ES" dirty="0" err="1"/>
              <a:t>requise </a:t>
            </a:r>
            <a:r>
              <a:rPr lang="es-ES" dirty="0"/>
              <a:t>doit </a:t>
            </a:r>
            <a:r>
              <a:rPr lang="es-ES" dirty="0" err="1"/>
              <a:t>exécuter les </a:t>
            </a:r>
            <a:r>
              <a:rPr lang="es-ES" dirty="0" err="1"/>
              <a:t>commissions rogatoires </a:t>
            </a:r>
            <a:r>
              <a:rPr lang="es-ES" dirty="0" err="1"/>
              <a:t>conformément </a:t>
            </a:r>
            <a:r>
              <a:rPr lang="es-ES" dirty="0"/>
              <a:t>à </a:t>
            </a:r>
            <a:r>
              <a:rPr lang="es-ES" dirty="0" err="1"/>
              <a:t>son propre </a:t>
            </a:r>
            <a:r>
              <a:rPr lang="es-ES" dirty="0" err="1"/>
              <a:t>droit</a:t>
            </a:r>
            <a:r>
              <a:rPr lang="es-ES" dirty="0"/>
              <a:t>. Ce </a:t>
            </a:r>
            <a:r>
              <a:rPr lang="es-ES" dirty="0" err="1"/>
              <a:t>qui </a:t>
            </a:r>
            <a:r>
              <a:rPr lang="es-ES" dirty="0" err="1"/>
              <a:t>compte</a:t>
            </a:r>
            <a:r>
              <a:rPr lang="es-ES" dirty="0" err="1"/>
              <a:t>, c'est </a:t>
            </a:r>
            <a:r>
              <a:rPr lang="es-ES" dirty="0" err="1"/>
              <a:t>le </a:t>
            </a:r>
            <a:r>
              <a:rPr lang="es-ES" dirty="0" err="1"/>
              <a:t>lieu </a:t>
            </a:r>
            <a:r>
              <a:rPr lang="es-ES" dirty="0"/>
              <a:t>où se trouvent </a:t>
            </a:r>
            <a:r>
              <a:rPr lang="es-ES" dirty="0" err="1"/>
              <a:t>les </a:t>
            </a:r>
            <a:r>
              <a:rPr lang="es-ES" dirty="0" err="1"/>
              <a:t>preuves/le lieu où </a:t>
            </a:r>
            <a:r>
              <a:rPr lang="es-ES" dirty="0" err="1"/>
              <a:t>la </a:t>
            </a:r>
            <a:r>
              <a:rPr lang="es-ES" dirty="0" err="1"/>
              <a:t>mesure d'</a:t>
            </a:r>
            <a:r>
              <a:rPr lang="es-ES" dirty="0" err="1"/>
              <a:t>enquête </a:t>
            </a:r>
            <a:r>
              <a:rPr lang="es-ES" dirty="0" err="1"/>
              <a:t>est </a:t>
            </a:r>
            <a:r>
              <a:rPr lang="es-ES" dirty="0" err="1"/>
              <a:t>exécutée</a:t>
            </a:r>
            <a:r>
              <a:rPr lang="es-ES" dirty="0"/>
              <a:t>.= </a:t>
            </a:r>
            <a:r>
              <a:rPr lang="es-ES" dirty="0" err="1"/>
              <a:t>Ne permet pas de </a:t>
            </a:r>
            <a:r>
              <a:rPr lang="es-ES" dirty="0" err="1"/>
              <a:t>surmonter les </a:t>
            </a:r>
            <a:r>
              <a:rPr lang="es-ES" dirty="0" err="1"/>
              <a:t>difficultés </a:t>
            </a:r>
            <a:r>
              <a:rPr lang="es-ES" dirty="0" err="1"/>
              <a:t>découlant </a:t>
            </a:r>
            <a:r>
              <a:rPr lang="es-ES" dirty="0" err="1"/>
              <a:t>de </a:t>
            </a:r>
            <a:r>
              <a:rPr lang="es-ES" dirty="0"/>
              <a:t>règles de procédure </a:t>
            </a:r>
            <a:r>
              <a:rPr lang="es-ES" dirty="0" err="1"/>
              <a:t>différentes.</a:t>
            </a:r>
          </a:p>
          <a:p>
            <a:endParaRPr lang="es-ES" dirty="0"/>
          </a:p>
          <a:p>
            <a:pPr marL="171450" indent="-171450">
              <a:buFont typeface="Arial" panose="020B0604020202020204" pitchFamily="34" charset="0"/>
              <a:buChar char="•"/>
            </a:pPr>
            <a:r>
              <a:rPr lang="es-ES" dirty="0" err="1"/>
              <a:t> Forum </a:t>
            </a:r>
            <a:r>
              <a:rPr lang="es-ES" dirty="0" err="1"/>
              <a:t>regit </a:t>
            </a:r>
            <a:r>
              <a:rPr lang="es-ES" dirty="0" err="1"/>
              <a:t>actum </a:t>
            </a:r>
            <a:r>
              <a:rPr lang="es-ES" dirty="0"/>
              <a:t>: art. 4 de la </a:t>
            </a:r>
            <a:r>
              <a:rPr lang="es-ES" dirty="0" err="1"/>
              <a:t>convention </a:t>
            </a:r>
            <a:r>
              <a:rPr lang="es-ES" dirty="0"/>
              <a:t>LBA 2000 de l'UE </a:t>
            </a:r>
            <a:r>
              <a:rPr lang="es-ES" dirty="0"/>
              <a:t>(</a:t>
            </a:r>
            <a:r>
              <a:rPr lang="es-ES" dirty="0" err="1"/>
              <a:t>l'</a:t>
            </a:r>
            <a:r>
              <a:rPr lang="es-ES" dirty="0"/>
              <a:t>État membre </a:t>
            </a:r>
            <a:r>
              <a:rPr lang="es-ES" dirty="0" err="1"/>
              <a:t>requis doit </a:t>
            </a:r>
            <a:r>
              <a:rPr lang="es-ES" dirty="0" err="1"/>
              <a:t>respecter </a:t>
            </a:r>
            <a:r>
              <a:rPr lang="es-ES" dirty="0" err="1"/>
              <a:t>les </a:t>
            </a:r>
            <a:r>
              <a:rPr lang="es-ES" dirty="0" err="1"/>
              <a:t>formalités </a:t>
            </a:r>
            <a:r>
              <a:rPr lang="es-ES" dirty="0"/>
              <a:t>et les </a:t>
            </a:r>
            <a:r>
              <a:rPr lang="es-ES" dirty="0" err="1"/>
              <a:t>procédures </a:t>
            </a:r>
            <a:r>
              <a:rPr lang="es-ES" dirty="0" err="1"/>
              <a:t>expressément </a:t>
            </a:r>
            <a:r>
              <a:rPr lang="es-ES" dirty="0" err="1"/>
              <a:t>indiquées </a:t>
            </a:r>
            <a:r>
              <a:rPr lang="es-ES" dirty="0" err="1"/>
              <a:t>par l'</a:t>
            </a:r>
            <a:r>
              <a:rPr lang="es-ES" dirty="0" err="1"/>
              <a:t>État </a:t>
            </a:r>
            <a:r>
              <a:rPr lang="es-ES" dirty="0" err="1"/>
              <a:t>requérant </a:t>
            </a:r>
            <a:r>
              <a:rPr lang="es-ES" dirty="0"/>
              <a:t>afin </a:t>
            </a:r>
            <a:r>
              <a:rPr lang="es-ES" dirty="0" err="1"/>
              <a:t>que les </a:t>
            </a:r>
            <a:r>
              <a:rPr lang="es-ES" dirty="0" err="1"/>
              <a:t>preuves </a:t>
            </a:r>
            <a:r>
              <a:rPr lang="es-ES" dirty="0" err="1"/>
              <a:t>recueillies </a:t>
            </a:r>
            <a:r>
              <a:rPr lang="es-ES" dirty="0"/>
              <a:t>puissent </a:t>
            </a:r>
            <a:r>
              <a:rPr lang="es-ES" dirty="0" err="1"/>
              <a:t>être </a:t>
            </a:r>
            <a:r>
              <a:rPr lang="es-ES" dirty="0" err="1"/>
              <a:t>utilisées </a:t>
            </a:r>
            <a:r>
              <a:rPr lang="es-ES" dirty="0"/>
              <a:t>dans le cadre de </a:t>
            </a:r>
            <a:r>
              <a:rPr lang="es-ES" dirty="0" err="1"/>
              <a:t>sa </a:t>
            </a:r>
            <a:r>
              <a:rPr lang="es-ES" dirty="0" err="1"/>
              <a:t>procédure </a:t>
            </a:r>
            <a:r>
              <a:rPr lang="es-ES" dirty="0" err="1"/>
              <a:t>nationale).</a:t>
            </a:r>
            <a:endParaRPr lang="es-ES" dirty="0"/>
          </a:p>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a:t>
            </a:fld>
            <a:endParaRPr lang="es-ES"/>
          </a:p>
        </p:txBody>
      </p:sp>
    </p:spTree>
    <p:extLst>
      <p:ext uri="{BB962C8B-B14F-4D97-AF65-F5344CB8AC3E}">
        <p14:creationId xmlns:p14="http://schemas.microsoft.com/office/powerpoint/2010/main" val="120480087"/>
      </p:ext>
    </p:extLst>
  </p:cSld>
  <p:clrMapOvr>
    <a:masterClrMapping/>
  </p:clrMapOvr>
</p:notes>
</file>

<file path=ppt/notesSlides/notesSlide37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17600"/>
            <a:ext cx="5486400" cy="3086100"/>
          </a:xfrm>
        </p:spPr>
      </p:sp>
      <p:sp>
        <p:nvSpPr>
          <p:cNvPr id="3" name="Marcador de notas 2"/>
          <p:cNvSpPr>
            <a:spLocks noGrp="1"/>
          </p:cNvSpPr>
          <p:nvPr>
            <p:ph type="body" idx="1"/>
          </p:nvPr>
        </p:nvSpPr>
        <p:spPr/>
        <p:txBody>
          <a:bodyPr/>
          <a:lstStyle/>
          <a:p>
            <a:r>
              <a:rPr lang="es-ES" dirty="0" err="1"/>
              <a:t>Recevabilité </a:t>
            </a:r>
            <a:r>
              <a:rPr lang="es-ES" dirty="0"/>
              <a:t>mutuelle </a:t>
            </a:r>
            <a:r>
              <a:rPr lang="es-ES" dirty="0"/>
              <a:t>des </a:t>
            </a:r>
            <a:r>
              <a:rPr lang="es-ES" dirty="0" err="1"/>
              <a:t>preuves </a:t>
            </a:r>
            <a:r>
              <a:rPr lang="es-ES" dirty="0"/>
              <a:t>: les </a:t>
            </a:r>
            <a:r>
              <a:rPr lang="es-ES" dirty="0" err="1"/>
              <a:t>preuves </a:t>
            </a:r>
            <a:r>
              <a:rPr lang="es-ES" dirty="0" err="1"/>
              <a:t>recueillies </a:t>
            </a:r>
            <a:r>
              <a:rPr lang="es-ES" dirty="0" err="1"/>
              <a:t>légalement </a:t>
            </a:r>
            <a:r>
              <a:rPr lang="es-ES" dirty="0"/>
              <a:t>dans </a:t>
            </a:r>
            <a:r>
              <a:rPr lang="es-ES" dirty="0" err="1"/>
              <a:t>un </a:t>
            </a:r>
            <a:r>
              <a:rPr lang="es-ES" dirty="0"/>
              <a:t>État membre </a:t>
            </a:r>
            <a:r>
              <a:rPr lang="es-ES" dirty="0" err="1"/>
              <a:t>devraient </a:t>
            </a:r>
            <a:r>
              <a:rPr lang="es-ES" dirty="0"/>
              <a:t>être recevables dans les </a:t>
            </a:r>
            <a:r>
              <a:rPr lang="es-ES" dirty="0" err="1"/>
              <a:t>procédures </a:t>
            </a:r>
            <a:r>
              <a:rPr lang="es-ES" dirty="0"/>
              <a:t>judiciaires </a:t>
            </a:r>
            <a:r>
              <a:rPr lang="es-ES" dirty="0"/>
              <a:t>des </a:t>
            </a:r>
            <a:r>
              <a:rPr lang="es-ES" dirty="0" err="1"/>
              <a:t>autres </a:t>
            </a:r>
            <a:r>
              <a:rPr lang="es-ES" dirty="0" err="1"/>
              <a:t>États membres </a:t>
            </a:r>
            <a:r>
              <a:rPr lang="es-ES" dirty="0"/>
              <a:t>(</a:t>
            </a:r>
            <a:r>
              <a:rPr lang="es-ES" dirty="0" err="1"/>
              <a:t>conclusion </a:t>
            </a:r>
            <a:r>
              <a:rPr lang="es-ES" dirty="0"/>
              <a:t>36 de </a:t>
            </a:r>
            <a:r>
              <a:rPr lang="es-ES" dirty="0" err="1"/>
              <a:t>Tampere </a:t>
            </a:r>
            <a:r>
              <a:rPr lang="es-ES" dirty="0"/>
              <a:t>1999 </a:t>
            </a:r>
            <a:r>
              <a:rPr lang="es-ES" dirty="0" err="1"/>
              <a:t>sur la </a:t>
            </a:r>
            <a:r>
              <a:rPr lang="es-ES" dirty="0" err="1"/>
              <a:t>reconnaissance </a:t>
            </a:r>
            <a:r>
              <a:rPr lang="es-ES" dirty="0"/>
              <a:t>mutuelle </a:t>
            </a:r>
            <a:r>
              <a:rPr lang="es-ES" dirty="0"/>
              <a:t>des décisions judiciaires).</a:t>
            </a:r>
          </a:p>
          <a:p>
            <a:endParaRPr lang="es-ES" dirty="0"/>
          </a:p>
          <a:p>
            <a:r>
              <a:rPr lang="es-ES" dirty="0" err="1"/>
              <a:t>La combinaison du </a:t>
            </a:r>
            <a:r>
              <a:rPr lang="es-ES" dirty="0"/>
              <a:t>concept de </a:t>
            </a:r>
            <a:r>
              <a:rPr lang="es-ES" dirty="0" err="1"/>
              <a:t>reconnaissance </a:t>
            </a:r>
            <a:r>
              <a:rPr lang="es-ES" dirty="0"/>
              <a:t>mutuelle </a:t>
            </a:r>
            <a:r>
              <a:rPr lang="es-ES" dirty="0" err="1"/>
              <a:t>avec le </a:t>
            </a:r>
            <a:r>
              <a:rPr lang="es-ES" dirty="0" err="1"/>
              <a:t>forum </a:t>
            </a:r>
            <a:r>
              <a:rPr lang="es-ES" dirty="0" err="1"/>
              <a:t>regit </a:t>
            </a:r>
            <a:r>
              <a:rPr lang="es-ES" dirty="0" err="1"/>
              <a:t>actum </a:t>
            </a:r>
            <a:r>
              <a:rPr lang="es-ES" dirty="0"/>
              <a:t>(</a:t>
            </a:r>
            <a:r>
              <a:rPr lang="es-ES" dirty="0" err="1"/>
              <a:t>l'</a:t>
            </a:r>
            <a:r>
              <a:rPr lang="es-ES" dirty="0" err="1"/>
              <a:t>autorité d'</a:t>
            </a:r>
            <a:r>
              <a:rPr lang="es-ES" dirty="0" err="1"/>
              <a:t>exécution </a:t>
            </a:r>
            <a:r>
              <a:rPr lang="es-ES" dirty="0" err="1"/>
              <a:t>se conforme </a:t>
            </a:r>
            <a:r>
              <a:rPr lang="es-ES" dirty="0" err="1"/>
              <a:t>aux </a:t>
            </a:r>
            <a:r>
              <a:rPr lang="es-ES" dirty="0" err="1"/>
              <a:t>formalités </a:t>
            </a:r>
            <a:r>
              <a:rPr lang="es-ES" dirty="0"/>
              <a:t>et </a:t>
            </a:r>
            <a:r>
              <a:rPr lang="es-ES" dirty="0" err="1"/>
              <a:t>procédures </a:t>
            </a:r>
            <a:r>
              <a:rPr lang="es-ES" dirty="0" err="1"/>
              <a:t>expressément </a:t>
            </a:r>
            <a:r>
              <a:rPr lang="es-ES" dirty="0" err="1"/>
              <a:t>indiquées </a:t>
            </a:r>
            <a:r>
              <a:rPr lang="es-ES" dirty="0" err="1"/>
              <a:t>par </a:t>
            </a:r>
            <a:r>
              <a:rPr lang="es-ES" dirty="0" err="1"/>
              <a:t>l</a:t>
            </a:r>
            <a:r>
              <a:rPr lang="es-ES" dirty="0" err="1"/>
              <a:t>'</a:t>
            </a:r>
            <a:r>
              <a:rPr lang="es-ES" dirty="0" err="1"/>
              <a:t>autorité d'</a:t>
            </a:r>
            <a:r>
              <a:rPr lang="es-ES" dirty="0" err="1"/>
              <a:t>émission</a:t>
            </a:r>
            <a:r>
              <a:rPr lang="es-ES" dirty="0"/>
              <a:t>) </a:t>
            </a:r>
            <a:r>
              <a:rPr lang="es-ES" dirty="0" err="1"/>
              <a:t>a été </a:t>
            </a:r>
            <a:r>
              <a:rPr lang="es-ES" dirty="0" err="1"/>
              <a:t>l'</a:t>
            </a:r>
            <a:r>
              <a:rPr lang="es-ES" dirty="0" err="1"/>
              <a:t>approche </a:t>
            </a:r>
            <a:r>
              <a:rPr lang="es-ES" dirty="0" err="1"/>
              <a:t>utilisée </a:t>
            </a:r>
            <a:r>
              <a:rPr lang="es-ES" dirty="0"/>
              <a:t>dans la décision d'instruction européenne (art. 9)... </a:t>
            </a:r>
            <a:r>
              <a:rPr lang="es-ES" dirty="0" err="1"/>
              <a:t>mais </a:t>
            </a:r>
            <a:r>
              <a:rPr lang="es-ES" dirty="0" err="1"/>
              <a:t>cela </a:t>
            </a:r>
            <a:r>
              <a:rPr lang="es-ES" dirty="0" err="1"/>
              <a:t>suffit-il </a:t>
            </a:r>
            <a:r>
              <a:rPr lang="es-ES" dirty="0" err="1"/>
              <a:t>vraiment </a:t>
            </a:r>
            <a:r>
              <a:rPr lang="es-ES" dirty="0"/>
              <a:t>en </a:t>
            </a:r>
            <a:r>
              <a:rPr lang="es-ES" dirty="0" err="1"/>
              <a:t>pratique </a:t>
            </a:r>
            <a:r>
              <a:rPr lang="es-ES" dirty="0"/>
              <a:t>pour </a:t>
            </a:r>
            <a:r>
              <a:rPr lang="es-ES" dirty="0" err="1"/>
              <a:t>surmonter </a:t>
            </a:r>
            <a:r>
              <a:rPr lang="es-ES" dirty="0" err="1"/>
              <a:t>les </a:t>
            </a:r>
            <a:r>
              <a:rPr lang="es-ES" dirty="0" err="1"/>
              <a:t>différences </a:t>
            </a:r>
            <a:r>
              <a:rPr lang="es-ES" dirty="0" err="1"/>
              <a:t>entre les </a:t>
            </a:r>
            <a:r>
              <a:rPr lang="es-ES" dirty="0" err="1"/>
              <a:t>systèmes </a:t>
            </a:r>
            <a:r>
              <a:rPr lang="es-ES" dirty="0"/>
              <a:t>juridiques </a:t>
            </a:r>
            <a:r>
              <a:rPr lang="es-ES" dirty="0"/>
              <a:t>et </a:t>
            </a:r>
            <a:r>
              <a:rPr lang="es-ES" dirty="0" err="1"/>
              <a:t>garantir la </a:t>
            </a:r>
            <a:r>
              <a:rPr lang="es-ES" dirty="0" err="1"/>
              <a:t>recevabilité </a:t>
            </a:r>
            <a:r>
              <a:rPr lang="es-ES" dirty="0"/>
              <a:t>?</a:t>
            </a:r>
          </a:p>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3</a:t>
            </a:fld>
            <a:endParaRPr lang="es-ES"/>
          </a:p>
        </p:txBody>
      </p:sp>
    </p:spTree>
    <p:extLst>
      <p:ext uri="{BB962C8B-B14F-4D97-AF65-F5344CB8AC3E}">
        <p14:creationId xmlns:p14="http://schemas.microsoft.com/office/powerpoint/2010/main" val="193542906"/>
      </p:ext>
    </p:extLst>
  </p:cSld>
  <p:clrMapOvr>
    <a:masterClrMapping/>
  </p:clrMapOvr>
</p:notes>
</file>

<file path=ppt/notesSlides/notesSlide46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4</a:t>
            </a:fld>
            <a:endParaRPr lang="es-ES"/>
          </a:p>
        </p:txBody>
      </p:sp>
    </p:spTree>
    <p:extLst>
      <p:ext uri="{BB962C8B-B14F-4D97-AF65-F5344CB8AC3E}">
        <p14:creationId xmlns:p14="http://schemas.microsoft.com/office/powerpoint/2010/main" val="2497919164"/>
      </p:ext>
    </p:extLst>
  </p:cSld>
  <p:clrMapOvr>
    <a:masterClrMapping/>
  </p:clrMapOvr>
</p:notes>
</file>

<file path=ppt/notesSlides/notesSlide55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5</a:t>
            </a:fld>
            <a:endParaRPr lang="es-ES"/>
          </a:p>
        </p:txBody>
      </p:sp>
    </p:spTree>
    <p:extLst>
      <p:ext uri="{BB962C8B-B14F-4D97-AF65-F5344CB8AC3E}">
        <p14:creationId xmlns:p14="http://schemas.microsoft.com/office/powerpoint/2010/main" val="1810613208"/>
      </p:ext>
    </p:extLst>
  </p:cSld>
  <p:clrMapOvr>
    <a:masterClrMapping/>
  </p:clrMapOvr>
</p:notes>
</file>

<file path=ppt/notesSlides/notesSlide63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err="1"/>
              <a:t>Vous </a:t>
            </a:r>
            <a:r>
              <a:rPr lang="es-ES_tradnl" dirty="0"/>
              <a:t>pouvez </a:t>
            </a:r>
            <a:r>
              <a:rPr lang="es-ES_tradnl" dirty="0" err="1"/>
              <a:t>discuter </a:t>
            </a:r>
            <a:r>
              <a:rPr lang="es-ES_tradnl" dirty="0" err="1"/>
              <a:t>avec le </a:t>
            </a:r>
            <a:r>
              <a:rPr lang="es-ES_tradnl" baseline="0" dirty="0" err="1"/>
              <a:t>groupe </a:t>
            </a:r>
            <a:r>
              <a:rPr lang="es-ES_tradnl" baseline="0" dirty="0" err="1"/>
              <a:t>de </a:t>
            </a:r>
            <a:r>
              <a:rPr lang="es-ES_tradnl" baseline="0" dirty="0" err="1"/>
              <a:t>la manière dont </a:t>
            </a:r>
            <a:r>
              <a:rPr lang="es-ES_tradnl" baseline="0" dirty="0" err="1"/>
              <a:t>cela </a:t>
            </a:r>
            <a:r>
              <a:rPr lang="es-ES_tradnl" baseline="0" dirty="0" err="1"/>
              <a:t>peut </a:t>
            </a:r>
            <a:r>
              <a:rPr lang="es-ES_tradnl" baseline="0" dirty="0" err="1"/>
              <a:t>fonctionner </a:t>
            </a:r>
            <a:r>
              <a:rPr lang="es-ES_tradnl" baseline="0" dirty="0" err="1"/>
              <a:t>du </a:t>
            </a:r>
            <a:r>
              <a:rPr lang="es-ES_tradnl" baseline="0" dirty="0" err="1"/>
              <a:t>point de vue </a:t>
            </a:r>
            <a:r>
              <a:rPr lang="es-ES_tradnl" baseline="0" dirty="0"/>
              <a:t>de </a:t>
            </a:r>
            <a:r>
              <a:rPr lang="es-ES_tradnl" baseline="0" dirty="0" err="1"/>
              <a:t>votre </a:t>
            </a:r>
            <a:r>
              <a:rPr lang="es-ES_tradnl" baseline="0"/>
              <a:t>droit </a:t>
            </a:r>
            <a:r>
              <a:rPr lang="es-ES_tradnl" baseline="0" dirty="0" err="1"/>
              <a:t>national.</a:t>
            </a:r>
            <a:endParaRPr lang="es-ES_tradnl" dirty="0"/>
          </a:p>
          <a:p>
            <a:endParaRPr lang="es-ES_tradnl" dirty="0"/>
          </a:p>
          <a:p>
            <a:r>
              <a:rPr lang="es-ES_tradnl" dirty="0"/>
              <a:t>Considérant (80) </a:t>
            </a:r>
            <a:r>
              <a:rPr lang="es-ES" dirty="0"/>
              <a:t>Les </a:t>
            </a:r>
            <a:r>
              <a:rPr lang="es-ES" dirty="0" err="1"/>
              <a:t>éléments de preuve </a:t>
            </a:r>
            <a:r>
              <a:rPr lang="es-ES" dirty="0" err="1"/>
              <a:t>présentés </a:t>
            </a:r>
            <a:r>
              <a:rPr lang="es-ES" dirty="0" err="1"/>
              <a:t>par </a:t>
            </a:r>
            <a:r>
              <a:rPr lang="es-ES" dirty="0" err="1"/>
              <a:t>l'</a:t>
            </a:r>
            <a:r>
              <a:rPr lang="es-ES" dirty="0"/>
              <a:t>OEPP en </a:t>
            </a:r>
            <a:r>
              <a:rPr lang="es-ES" dirty="0" err="1"/>
              <a:t>justice </a:t>
            </a:r>
            <a:r>
              <a:rPr lang="es-ES" dirty="0" err="1"/>
              <a:t>ne </a:t>
            </a:r>
            <a:r>
              <a:rPr lang="es-ES" dirty="0" err="1"/>
              <a:t>devraient </a:t>
            </a:r>
            <a:r>
              <a:rPr lang="es-ES" dirty="0" err="1"/>
              <a:t>pas </a:t>
            </a:r>
            <a:r>
              <a:rPr lang="es-ES" dirty="0" err="1"/>
              <a:t>se voir refuser </a:t>
            </a:r>
            <a:r>
              <a:rPr lang="es-ES" dirty="0" err="1"/>
              <a:t>leur admission </a:t>
            </a:r>
            <a:r>
              <a:rPr lang="es-ES" dirty="0" err="1"/>
              <a:t>au </a:t>
            </a:r>
            <a:r>
              <a:rPr lang="es-ES" dirty="0" err="1"/>
              <a:t>seul </a:t>
            </a:r>
            <a:r>
              <a:rPr lang="es-ES" dirty="0" err="1"/>
              <a:t>motif </a:t>
            </a:r>
            <a:r>
              <a:rPr lang="es-ES" dirty="0" err="1"/>
              <a:t>qu'</a:t>
            </a:r>
            <a:r>
              <a:rPr lang="es-ES" dirty="0" err="1"/>
              <a:t>ils </a:t>
            </a:r>
            <a:r>
              <a:rPr lang="es-ES" dirty="0" err="1"/>
              <a:t>ont été </a:t>
            </a:r>
            <a:r>
              <a:rPr lang="es-ES" dirty="0" err="1"/>
              <a:t>recueillis </a:t>
            </a:r>
            <a:r>
              <a:rPr lang="es-ES" dirty="0"/>
              <a:t>dans un </a:t>
            </a:r>
            <a:r>
              <a:rPr lang="es-ES" dirty="0" err="1"/>
              <a:t>autre </a:t>
            </a:r>
            <a:r>
              <a:rPr lang="es-ES" dirty="0" err="1"/>
              <a:t>État membre </a:t>
            </a:r>
            <a:r>
              <a:rPr lang="es-ES" dirty="0" err="1"/>
              <a:t>ou </a:t>
            </a:r>
            <a:r>
              <a:rPr lang="es-ES" dirty="0" err="1"/>
              <a:t>conformément </a:t>
            </a:r>
            <a:r>
              <a:rPr lang="es-ES" dirty="0" err="1"/>
              <a:t>à </a:t>
            </a:r>
            <a:r>
              <a:rPr lang="es-ES" dirty="0"/>
              <a:t>la </a:t>
            </a:r>
            <a:r>
              <a:rPr lang="es-ES" dirty="0" err="1"/>
              <a:t>législation </a:t>
            </a:r>
            <a:r>
              <a:rPr lang="es-ES" dirty="0"/>
              <a:t>d'un </a:t>
            </a:r>
            <a:r>
              <a:rPr lang="es-ES" dirty="0" err="1"/>
              <a:t>autre </a:t>
            </a:r>
            <a:r>
              <a:rPr lang="es-ES" dirty="0" err="1"/>
              <a:t>État membre</a:t>
            </a:r>
            <a:r>
              <a:rPr lang="es-ES" dirty="0"/>
              <a:t>, </a:t>
            </a:r>
            <a:r>
              <a:rPr lang="es-ES" dirty="0" err="1"/>
              <a:t>à condition </a:t>
            </a:r>
            <a:r>
              <a:rPr lang="es-ES" dirty="0" err="1"/>
              <a:t>que </a:t>
            </a:r>
            <a:r>
              <a:rPr lang="es-ES" dirty="0" err="1"/>
              <a:t>la </a:t>
            </a:r>
            <a:r>
              <a:rPr lang="es-ES" dirty="0" err="1"/>
              <a:t>juridiction de </a:t>
            </a:r>
            <a:r>
              <a:rPr lang="es-ES" dirty="0"/>
              <a:t>jugement </a:t>
            </a:r>
            <a:r>
              <a:rPr lang="es-ES" dirty="0" err="1"/>
              <a:t>considère que </a:t>
            </a:r>
            <a:r>
              <a:rPr lang="es-ES" dirty="0" err="1"/>
              <a:t>leur </a:t>
            </a:r>
            <a:r>
              <a:rPr lang="es-ES" dirty="0" err="1"/>
              <a:t>admission </a:t>
            </a:r>
            <a:r>
              <a:rPr lang="es-ES" dirty="0" err="1"/>
              <a:t>respecte </a:t>
            </a:r>
            <a:r>
              <a:rPr lang="es-ES" dirty="0" err="1"/>
              <a:t>l</a:t>
            </a:r>
            <a:r>
              <a:rPr lang="es-ES" dirty="0"/>
              <a:t>'</a:t>
            </a:r>
            <a:r>
              <a:rPr lang="es-ES" dirty="0" err="1"/>
              <a:t>équité de </a:t>
            </a:r>
            <a:r>
              <a:rPr lang="es-ES" dirty="0" err="1"/>
              <a:t>la </a:t>
            </a:r>
            <a:r>
              <a:rPr lang="es-ES" dirty="0" err="1"/>
              <a:t>procédure </a:t>
            </a:r>
            <a:r>
              <a:rPr lang="es-ES" dirty="0"/>
              <a:t>et les </a:t>
            </a:r>
            <a:r>
              <a:rPr lang="es-ES" dirty="0" err="1"/>
              <a:t>droits </a:t>
            </a:r>
            <a:r>
              <a:rPr lang="es-ES" dirty="0"/>
              <a:t>de la </a:t>
            </a:r>
            <a:r>
              <a:rPr lang="es-ES" dirty="0" err="1"/>
              <a:t>défense </a:t>
            </a:r>
            <a:r>
              <a:rPr lang="es-ES" dirty="0" err="1"/>
              <a:t>du </a:t>
            </a:r>
            <a:r>
              <a:rPr lang="es-ES" dirty="0" err="1"/>
              <a:t>suspect </a:t>
            </a:r>
            <a:r>
              <a:rPr lang="es-ES" dirty="0" err="1"/>
              <a:t>ou de </a:t>
            </a:r>
            <a:r>
              <a:rPr lang="es-ES" dirty="0" err="1"/>
              <a:t>la </a:t>
            </a:r>
            <a:r>
              <a:rPr lang="es-ES" dirty="0" err="1"/>
              <a:t>personne </a:t>
            </a:r>
            <a:r>
              <a:rPr lang="es-ES" dirty="0" err="1"/>
              <a:t>poursuivie </a:t>
            </a:r>
            <a:r>
              <a:rPr lang="es-ES" dirty="0" err="1"/>
              <a:t>en vertu de </a:t>
            </a:r>
            <a:r>
              <a:rPr lang="es-ES" dirty="0" err="1"/>
              <a:t>la </a:t>
            </a:r>
            <a:r>
              <a:rPr lang="es-ES" dirty="0" err="1"/>
              <a:t>Charte</a:t>
            </a:r>
            <a:r>
              <a:rPr lang="es-ES" dirty="0"/>
              <a:t>. Le </a:t>
            </a:r>
            <a:r>
              <a:rPr lang="es-ES" dirty="0" err="1"/>
              <a:t>présent </a:t>
            </a:r>
            <a:r>
              <a:rPr lang="es-ES" dirty="0" err="1"/>
              <a:t>règlement </a:t>
            </a:r>
            <a:r>
              <a:rPr lang="es-ES" dirty="0" err="1"/>
              <a:t>respecte </a:t>
            </a:r>
            <a:r>
              <a:rPr lang="es-ES" dirty="0" err="1"/>
              <a:t>les </a:t>
            </a:r>
            <a:r>
              <a:rPr lang="es-ES" dirty="0" err="1"/>
              <a:t>droits </a:t>
            </a:r>
            <a:r>
              <a:rPr lang="es-ES" dirty="0"/>
              <a:t>fondamentaux </a:t>
            </a:r>
            <a:r>
              <a:rPr lang="es-ES" dirty="0"/>
              <a:t>et observe </a:t>
            </a:r>
            <a:r>
              <a:rPr lang="es-ES" dirty="0" err="1"/>
              <a:t>les </a:t>
            </a:r>
            <a:r>
              <a:rPr lang="es-ES" dirty="0" err="1"/>
              <a:t>principes </a:t>
            </a:r>
            <a:r>
              <a:rPr lang="es-ES" dirty="0" err="1"/>
              <a:t>reconnus </a:t>
            </a:r>
            <a:r>
              <a:rPr lang="es-ES" dirty="0" err="1"/>
              <a:t>par l'</a:t>
            </a:r>
            <a:r>
              <a:rPr lang="es-ES" dirty="0" err="1"/>
              <a:t>article </a:t>
            </a:r>
            <a:r>
              <a:rPr lang="es-ES" dirty="0"/>
              <a:t>6 TUE et dans </a:t>
            </a:r>
            <a:r>
              <a:rPr lang="es-ES" dirty="0" err="1"/>
              <a:t>la </a:t>
            </a:r>
            <a:r>
              <a:rPr lang="es-ES" dirty="0" err="1"/>
              <a:t>Charte</a:t>
            </a:r>
            <a:r>
              <a:rPr lang="es-ES" dirty="0"/>
              <a:t>, notamment </a:t>
            </a:r>
            <a:r>
              <a:rPr lang="es-ES" dirty="0" err="1"/>
              <a:t>son </a:t>
            </a:r>
            <a:r>
              <a:rPr lang="es-ES" dirty="0" err="1"/>
              <a:t>titre </a:t>
            </a:r>
            <a:r>
              <a:rPr lang="es-ES" dirty="0"/>
              <a:t>VI</a:t>
            </a:r>
            <a:r>
              <a:rPr lang="es-ES" dirty="0"/>
              <a:t>, </a:t>
            </a:r>
            <a:r>
              <a:rPr lang="es-ES" dirty="0" err="1"/>
              <a:t>par le </a:t>
            </a:r>
            <a:r>
              <a:rPr lang="es-ES" dirty="0" err="1"/>
              <a:t>droit </a:t>
            </a:r>
            <a:r>
              <a:rPr lang="es-ES" dirty="0" err="1"/>
              <a:t>international </a:t>
            </a:r>
            <a:r>
              <a:rPr lang="es-ES" dirty="0"/>
              <a:t>et </a:t>
            </a:r>
            <a:r>
              <a:rPr lang="es-ES" dirty="0" err="1"/>
              <a:t>par les </a:t>
            </a:r>
            <a:r>
              <a:rPr lang="es-ES" dirty="0" err="1"/>
              <a:t>accords </a:t>
            </a:r>
            <a:r>
              <a:rPr lang="es-ES" dirty="0" err="1"/>
              <a:t>internationaux </a:t>
            </a:r>
            <a:r>
              <a:rPr lang="es-ES" dirty="0" err="1"/>
              <a:t>auxquels </a:t>
            </a:r>
            <a:r>
              <a:rPr lang="es-ES" dirty="0" err="1"/>
              <a:t>l'</a:t>
            </a:r>
            <a:r>
              <a:rPr lang="es-ES" dirty="0" err="1"/>
              <a:t>Union </a:t>
            </a:r>
            <a:r>
              <a:rPr lang="es-ES" dirty="0" err="1"/>
              <a:t>ou </a:t>
            </a:r>
            <a:r>
              <a:rPr lang="es-ES" dirty="0" err="1"/>
              <a:t>tous les </a:t>
            </a:r>
            <a:r>
              <a:rPr lang="es-ES" dirty="0" err="1"/>
              <a:t>États membres </a:t>
            </a:r>
            <a:r>
              <a:rPr lang="es-ES" dirty="0"/>
              <a:t>sont </a:t>
            </a:r>
            <a:r>
              <a:rPr lang="es-ES" dirty="0" err="1"/>
              <a:t>parties</a:t>
            </a:r>
            <a:r>
              <a:rPr lang="es-ES" dirty="0"/>
              <a:t>, </a:t>
            </a:r>
            <a:r>
              <a:rPr lang="es-ES" dirty="0" err="1"/>
              <a:t>y compris </a:t>
            </a:r>
            <a:r>
              <a:rPr lang="es-ES" dirty="0" err="1"/>
              <a:t>la </a:t>
            </a:r>
            <a:r>
              <a:rPr lang="es-ES" dirty="0" err="1"/>
              <a:t>Convention </a:t>
            </a:r>
            <a:r>
              <a:rPr lang="es-ES" dirty="0" err="1"/>
              <a:t>européenne </a:t>
            </a:r>
            <a:r>
              <a:rPr lang="es-ES" dirty="0" err="1"/>
              <a:t>de </a:t>
            </a:r>
            <a:r>
              <a:rPr lang="es-ES" dirty="0" err="1"/>
              <a:t>sauvegarde des </a:t>
            </a:r>
            <a:r>
              <a:rPr lang="es-ES" dirty="0" err="1"/>
              <a:t>droits de l'</a:t>
            </a:r>
            <a:r>
              <a:rPr lang="es-ES" dirty="0"/>
              <a:t>homme </a:t>
            </a:r>
            <a:r>
              <a:rPr lang="es-ES" dirty="0"/>
              <a:t>et des </a:t>
            </a:r>
            <a:r>
              <a:rPr lang="es-ES" dirty="0" err="1"/>
              <a:t>libertés </a:t>
            </a:r>
            <a:r>
              <a:rPr lang="es-ES" dirty="0"/>
              <a:t>fondamentales</a:t>
            </a:r>
            <a:r>
              <a:rPr lang="es-ES" dirty="0"/>
              <a:t>, ainsi que </a:t>
            </a:r>
            <a:r>
              <a:rPr lang="es-ES" dirty="0" err="1"/>
              <a:t>par les </a:t>
            </a:r>
            <a:r>
              <a:rPr lang="es-ES" dirty="0" err="1"/>
              <a:t>constitutions </a:t>
            </a:r>
            <a:r>
              <a:rPr lang="es-ES" dirty="0"/>
              <a:t>des </a:t>
            </a:r>
            <a:r>
              <a:rPr lang="es-ES" dirty="0" err="1"/>
              <a:t>États membres </a:t>
            </a:r>
            <a:r>
              <a:rPr lang="es-ES" dirty="0"/>
              <a:t>dans </a:t>
            </a:r>
            <a:r>
              <a:rPr lang="es-ES" dirty="0" err="1"/>
              <a:t>leurs </a:t>
            </a:r>
            <a:r>
              <a:rPr lang="es-ES" dirty="0"/>
              <a:t>champs d'</a:t>
            </a:r>
            <a:r>
              <a:rPr lang="es-ES" dirty="0" err="1"/>
              <a:t>application </a:t>
            </a:r>
            <a:r>
              <a:rPr lang="es-ES" dirty="0" err="1"/>
              <a:t>respectifs</a:t>
            </a:r>
            <a:r>
              <a:rPr lang="es-ES" dirty="0"/>
              <a:t>. </a:t>
            </a:r>
            <a:r>
              <a:rPr lang="es-ES" dirty="0"/>
              <a:t>Conformément </a:t>
            </a:r>
            <a:r>
              <a:rPr lang="es-ES" dirty="0" err="1"/>
              <a:t>à </a:t>
            </a:r>
            <a:r>
              <a:rPr lang="es-ES" dirty="0" err="1"/>
              <a:t>ces </a:t>
            </a:r>
            <a:r>
              <a:rPr lang="es-ES" dirty="0" err="1"/>
              <a:t>principes</a:t>
            </a:r>
            <a:r>
              <a:rPr lang="es-ES" dirty="0"/>
              <a:t>, et dans le </a:t>
            </a:r>
            <a:r>
              <a:rPr lang="es-ES" dirty="0" err="1"/>
              <a:t>respect </a:t>
            </a:r>
            <a:r>
              <a:rPr lang="es-ES" dirty="0" err="1"/>
              <a:t>des </a:t>
            </a:r>
            <a:r>
              <a:rPr lang="es-ES" dirty="0" err="1"/>
              <a:t>différents </a:t>
            </a:r>
            <a:r>
              <a:rPr lang="es-ES" dirty="0" err="1"/>
              <a:t>systèmes </a:t>
            </a:r>
            <a:r>
              <a:rPr lang="es-ES" dirty="0"/>
              <a:t>et </a:t>
            </a:r>
            <a:r>
              <a:rPr lang="es-ES" dirty="0" err="1"/>
              <a:t>traditions </a:t>
            </a:r>
            <a:r>
              <a:rPr lang="es-ES" dirty="0"/>
              <a:t>juridiques </a:t>
            </a:r>
            <a:r>
              <a:rPr lang="es-ES" dirty="0"/>
              <a:t>des </a:t>
            </a:r>
            <a:r>
              <a:rPr lang="es-ES" dirty="0" err="1"/>
              <a:t>États membres</a:t>
            </a:r>
            <a:r>
              <a:rPr lang="es-ES" dirty="0"/>
              <a:t>, comme le </a:t>
            </a:r>
            <a:r>
              <a:rPr lang="es-ES" dirty="0" err="1"/>
              <a:t>prévoit </a:t>
            </a:r>
            <a:r>
              <a:rPr lang="es-ES" dirty="0"/>
              <a:t>l'</a:t>
            </a:r>
            <a:r>
              <a:rPr lang="es-ES" dirty="0" err="1"/>
              <a:t>article </a:t>
            </a:r>
            <a:r>
              <a:rPr lang="es-ES" dirty="0"/>
              <a:t>67, paragraphe 1, du TFUE, </a:t>
            </a:r>
            <a:r>
              <a:rPr lang="es-ES" dirty="0" err="1"/>
              <a:t>aucune </a:t>
            </a:r>
            <a:r>
              <a:rPr lang="es-ES" dirty="0"/>
              <a:t>disposition du </a:t>
            </a:r>
            <a:r>
              <a:rPr lang="es-ES" dirty="0" err="1"/>
              <a:t>présent </a:t>
            </a:r>
            <a:r>
              <a:rPr lang="es-ES" dirty="0" err="1"/>
              <a:t>règlement </a:t>
            </a:r>
            <a:r>
              <a:rPr lang="es-ES" dirty="0" err="1"/>
              <a:t>ne </a:t>
            </a:r>
            <a:r>
              <a:rPr lang="es-ES" dirty="0" err="1"/>
              <a:t>peut </a:t>
            </a:r>
            <a:r>
              <a:rPr lang="es-ES" dirty="0"/>
              <a:t>être </a:t>
            </a:r>
            <a:r>
              <a:rPr lang="es-ES" dirty="0" err="1"/>
              <a:t>interprétée </a:t>
            </a:r>
            <a:r>
              <a:rPr lang="es-ES" dirty="0"/>
              <a:t>comme </a:t>
            </a:r>
            <a:r>
              <a:rPr lang="es-ES" dirty="0" err="1"/>
              <a:t>interdisant </a:t>
            </a:r>
            <a:r>
              <a:rPr lang="es-ES" dirty="0" err="1"/>
              <a:t>aux </a:t>
            </a:r>
            <a:r>
              <a:rPr lang="es-ES" dirty="0" err="1"/>
              <a:t>juridictions </a:t>
            </a:r>
            <a:r>
              <a:rPr lang="es-ES" dirty="0" err="1"/>
              <a:t>d'</a:t>
            </a:r>
            <a:r>
              <a:rPr lang="es-ES" dirty="0" err="1"/>
              <a:t>appliquer </a:t>
            </a:r>
            <a:r>
              <a:rPr lang="es-ES" dirty="0" err="1"/>
              <a:t>les </a:t>
            </a:r>
            <a:r>
              <a:rPr lang="es-ES" dirty="0" err="1"/>
              <a:t>principes </a:t>
            </a:r>
            <a:r>
              <a:rPr lang="es-ES" dirty="0"/>
              <a:t>fondamentaux </a:t>
            </a:r>
            <a:r>
              <a:rPr lang="es-ES" dirty="0"/>
              <a:t>du </a:t>
            </a:r>
            <a:r>
              <a:rPr lang="es-ES" dirty="0" err="1"/>
              <a:t>droit </a:t>
            </a:r>
            <a:r>
              <a:rPr lang="es-ES" dirty="0" err="1"/>
              <a:t>national en </a:t>
            </a:r>
            <a:r>
              <a:rPr lang="es-ES" dirty="0" err="1"/>
              <a:t>matière d'</a:t>
            </a:r>
            <a:r>
              <a:rPr lang="es-ES" dirty="0" err="1"/>
              <a:t>équité </a:t>
            </a:r>
            <a:r>
              <a:rPr lang="es-ES" dirty="0"/>
              <a:t>de </a:t>
            </a:r>
            <a:r>
              <a:rPr lang="es-ES" dirty="0" err="1"/>
              <a:t>la </a:t>
            </a:r>
            <a:r>
              <a:rPr lang="es-ES" dirty="0" err="1"/>
              <a:t>procédure </a:t>
            </a:r>
            <a:r>
              <a:rPr lang="es-ES" dirty="0" err="1"/>
              <a:t>qu'</a:t>
            </a:r>
            <a:r>
              <a:rPr lang="es-ES" dirty="0" err="1"/>
              <a:t>elles </a:t>
            </a:r>
            <a:r>
              <a:rPr lang="es-ES" dirty="0" err="1"/>
              <a:t>appliquent </a:t>
            </a:r>
            <a:r>
              <a:rPr lang="es-ES" dirty="0"/>
              <a:t>dans </a:t>
            </a:r>
            <a:r>
              <a:rPr lang="es-ES" dirty="0" err="1"/>
              <a:t>leurs </a:t>
            </a:r>
            <a:r>
              <a:rPr lang="es-ES" dirty="0" err="1"/>
              <a:t>systèmes </a:t>
            </a:r>
            <a:r>
              <a:rPr lang="es-ES" dirty="0" err="1"/>
              <a:t>nationaux</a:t>
            </a:r>
            <a:r>
              <a:rPr lang="es-ES" dirty="0"/>
              <a:t>, </a:t>
            </a:r>
            <a:r>
              <a:rPr lang="es-ES" dirty="0" err="1"/>
              <a:t>y compris </a:t>
            </a:r>
            <a:r>
              <a:rPr lang="es-ES" dirty="0"/>
              <a:t>dans les </a:t>
            </a:r>
            <a:r>
              <a:rPr lang="es-ES" dirty="0" err="1"/>
              <a:t>systèmes de </a:t>
            </a:r>
            <a:r>
              <a:rPr lang="es-ES" dirty="0" err="1"/>
              <a:t>common </a:t>
            </a:r>
            <a:r>
              <a:rPr lang="es-ES" dirty="0" err="1"/>
              <a:t>law</a:t>
            </a:r>
            <a:r>
              <a:rPr lang="es-ES" dirty="0"/>
              <a:t>.</a:t>
            </a:r>
          </a:p>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6</a:t>
            </a:fld>
            <a:endParaRPr lang="es-ES"/>
          </a:p>
        </p:txBody>
      </p:sp>
    </p:spTree>
    <p:extLst>
      <p:ext uri="{BB962C8B-B14F-4D97-AF65-F5344CB8AC3E}">
        <p14:creationId xmlns:p14="http://schemas.microsoft.com/office/powerpoint/2010/main" val="589099436"/>
      </p:ext>
    </p:extLst>
  </p:cSld>
  <p:clrMapOvr>
    <a:masterClrMapping/>
  </p:clrMapOvr>
</p:notes>
</file>

<file path=ppt/notesSlides/notesSlide71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err="1"/>
              <a:t>La </a:t>
            </a:r>
            <a:r>
              <a:rPr lang="es-ES" baseline="0" dirty="0" err="1"/>
              <a:t>bonne </a:t>
            </a:r>
            <a:r>
              <a:rPr lang="es-ES" baseline="0" dirty="0" err="1"/>
              <a:t>réponse </a:t>
            </a:r>
            <a:r>
              <a:rPr lang="es-ES" baseline="0" dirty="0" err="1"/>
              <a:t>est </a:t>
            </a:r>
            <a:r>
              <a:rPr lang="es-ES" baseline="0" dirty="0"/>
              <a:t>C</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7</a:t>
            </a:fld>
            <a:endParaRPr lang="es-ES"/>
          </a:p>
        </p:txBody>
      </p:sp>
    </p:spTree>
    <p:extLst>
      <p:ext uri="{BB962C8B-B14F-4D97-AF65-F5344CB8AC3E}">
        <p14:creationId xmlns:p14="http://schemas.microsoft.com/office/powerpoint/2010/main" val="551159106"/>
      </p:ext>
    </p:extLst>
  </p:cSld>
  <p:clrMapOvr>
    <a:masterClrMapping/>
  </p:clrMapOvr>
</p:notes>
</file>

<file path=ppt/slideLayouts/_rels/slideLayout101313.xml.rels>&#65279;<?xml version="1.0" encoding="utf-8"?><Relationships xmlns="http://schemas.openxmlformats.org/package/2006/relationships"><Relationship Type="http://schemas.openxmlformats.org/officeDocument/2006/relationships/image" Target="/ppt/media/image2.tif" Id="rId3" /><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111010.xml.rels>&#65279;<?xml version="1.0" encoding="utf-8"?><Relationships xmlns="http://schemas.openxmlformats.org/package/2006/relationships"><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1266.xml.rels>&#65279;<?xml version="1.0" encoding="utf-8"?><Relationships xmlns="http://schemas.openxmlformats.org/package/2006/relationships"><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1333.xml.rels>&#65279;<?xml version="1.0" encoding="utf-8"?><Relationships xmlns="http://schemas.openxmlformats.org/package/2006/relationships"><Relationship Type="http://schemas.openxmlformats.org/officeDocument/2006/relationships/image" Target="/ppt/media/image122.jpeg" Id="rId3" /><Relationship Type="http://schemas.openxmlformats.org/officeDocument/2006/relationships/image" Target="/ppt/media/image333.jpeg" Id="rId2" /><Relationship Type="http://schemas.openxmlformats.org/officeDocument/2006/relationships/slideMaster" Target="/ppt/slideMasters/slideMaster111.xml" Id="rId1" /><Relationship Type="http://schemas.openxmlformats.org/officeDocument/2006/relationships/image" Target="/ppt/media/image2.tif" Id="rId4" /></Relationships>
</file>

<file path=ppt/slideLayouts/_rels/slideLayout141515.xml.rels>&#65279;<?xml version="1.0" encoding="utf-8"?><Relationships xmlns="http://schemas.openxmlformats.org/package/2006/relationships"><Relationship Type="http://schemas.openxmlformats.org/officeDocument/2006/relationships/image" Target="/ppt/media/image122.jpeg" Id="rId3" /><Relationship Type="http://schemas.openxmlformats.org/officeDocument/2006/relationships/image" Target="/ppt/media/image444.jpeg" Id="rId2" /><Relationship Type="http://schemas.openxmlformats.org/officeDocument/2006/relationships/slideMaster" Target="/ppt/slideMasters/slideMaster111.xml" Id="rId1" /><Relationship Type="http://schemas.openxmlformats.org/officeDocument/2006/relationships/image" Target="/ppt/media/image2.tif" Id="rId4" /></Relationships>
</file>

<file path=ppt/slideLayouts/_rels/slideLayout151212.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188.xml.rels>&#65279;<?xml version="1.0" encoding="utf-8"?><Relationships xmlns="http://schemas.openxmlformats.org/package/2006/relationships"><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277.xml.rels>&#65279;<?xml version="1.0" encoding="utf-8"?><Relationships xmlns="http://schemas.openxmlformats.org/package/2006/relationships"><Relationship Type="http://schemas.openxmlformats.org/officeDocument/2006/relationships/image" Target="/ppt/media/image2.tif" Id="rId3" /><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344.xml.rels>&#65279;<?xml version="1.0" encoding="utf-8"?><Relationships xmlns="http://schemas.openxmlformats.org/package/2006/relationships"><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41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51111.xml.rels>&#65279;<?xml version="1.0" encoding="utf-8"?><Relationships xmlns="http://schemas.openxmlformats.org/package/2006/relationships"><Relationship Type="http://schemas.openxmlformats.org/officeDocument/2006/relationships/image" Target="/ppt/media/image2.tif" Id="rId3" /><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699.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755.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822.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91414.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slideLayout101313.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1010.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66.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3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1515.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1212.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44.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err="1"/>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11.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1200"/>
            </a:lvl1pPr>
          </a:lstStyle>
          <a:p>
            <a:fld id="{6113E31D-E2AB-40D1-8B51-AFA5AFEF393A}" type="slidenum">
              <a:rPr lang="en-US" smtClean="0"/>
              <a:pPr/>
              <a:t>‹#›</a:t>
            </a:fld>
            <a:endParaRPr lang="en-US" dirty="0"/>
          </a:p>
        </p:txBody>
      </p:sp>
    </p:spTree>
  </p:cSld>
  <p:clrMapOvr>
    <a:masterClrMapping/>
  </p:clrMapOvr>
</p:sldLayout>
</file>

<file path=ppt/slideLayouts/slideLayout51111.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99.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55.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22.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1414.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11.xml.rels>&#65279;<?xml version="1.0" encoding="utf-8"?><Relationships xmlns="http://schemas.openxmlformats.org/package/2006/relationships"><Relationship Type="http://schemas.openxmlformats.org/officeDocument/2006/relationships/slideLayout" Target="/ppt/slideLayouts/slideLayout822.xml" Id="rId8" /><Relationship Type="http://schemas.openxmlformats.org/officeDocument/2006/relationships/slideLayout" Target="/ppt/slideLayouts/slideLayout1333.xml" Id="rId13" /><Relationship Type="http://schemas.openxmlformats.org/officeDocument/2006/relationships/image" Target="/ppt/media/image2.tif" Id="rId18" /><Relationship Type="http://schemas.openxmlformats.org/officeDocument/2006/relationships/slideLayout" Target="/ppt/slideLayouts/slideLayout344.xml" Id="rId3" /><Relationship Type="http://schemas.openxmlformats.org/officeDocument/2006/relationships/slideLayout" Target="/ppt/slideLayouts/slideLayout755.xml" Id="rId7" /><Relationship Type="http://schemas.openxmlformats.org/officeDocument/2006/relationships/slideLayout" Target="/ppt/slideLayouts/slideLayout1266.xml" Id="rId12" /><Relationship Type="http://schemas.openxmlformats.org/officeDocument/2006/relationships/image" Target="/ppt/media/image122.jpeg" Id="rId17" /><Relationship Type="http://schemas.openxmlformats.org/officeDocument/2006/relationships/slideLayout" Target="/ppt/slideLayouts/slideLayout277.xml" Id="rId2" /><Relationship Type="http://schemas.openxmlformats.org/officeDocument/2006/relationships/theme" Target="/ppt/theme/theme122.xml" Id="rId16" /><Relationship Type="http://schemas.openxmlformats.org/officeDocument/2006/relationships/slideLayout" Target="/ppt/slideLayouts/slideLayout188.xml" Id="rId1" /><Relationship Type="http://schemas.openxmlformats.org/officeDocument/2006/relationships/slideLayout" Target="/ppt/slideLayouts/slideLayout699.xml" Id="rId6" /><Relationship Type="http://schemas.openxmlformats.org/officeDocument/2006/relationships/slideLayout" Target="/ppt/slideLayouts/slideLayout111010.xml" Id="rId11" /><Relationship Type="http://schemas.openxmlformats.org/officeDocument/2006/relationships/slideLayout" Target="/ppt/slideLayouts/slideLayout51111.xml" Id="rId5" /><Relationship Type="http://schemas.openxmlformats.org/officeDocument/2006/relationships/slideLayout" Target="/ppt/slideLayouts/slideLayout151212.xml" Id="rId15" /><Relationship Type="http://schemas.openxmlformats.org/officeDocument/2006/relationships/slideLayout" Target="/ppt/slideLayouts/slideLayout101313.xml" Id="rId10" /><Relationship Type="http://schemas.openxmlformats.org/officeDocument/2006/relationships/slideLayout" Target="/ppt/slideLayouts/slideLayout411.xml" Id="rId4" /><Relationship Type="http://schemas.openxmlformats.org/officeDocument/2006/relationships/slideLayout" Target="/ppt/slideLayouts/slideLayout91414.xml" Id="rId9" /><Relationship Type="http://schemas.openxmlformats.org/officeDocument/2006/relationships/slideLayout" Target="/ppt/slideLayouts/slideLayout141515.xml" Id="rId14" /></Relationships>
</file>

<file path=ppt/slideMasters/slideMaster111.xml><?xml version="1.0" encoding="utf-8"?>
<p:sldMaster xmlns:a14="http://schemas.microsoft.com/office/drawing/2010/main" xmlns:a16="http://schemas.microsoft.com/office/drawing/2014/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8"/>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44.xml.rels>&#65279;<?xml version="1.0" encoding="utf-8"?><Relationships xmlns="http://schemas.openxmlformats.org/package/2006/relationships"><Relationship Type="http://schemas.openxmlformats.org/officeDocument/2006/relationships/image" Target="/ppt/media/image5.png" Id="rId3" /><Relationship Type="http://schemas.openxmlformats.org/officeDocument/2006/relationships/notesSlide" Target="/ppt/notesSlides/notesSlide144.xml" Id="rId2" /><Relationship Type="http://schemas.openxmlformats.org/officeDocument/2006/relationships/slideLayout" Target="/ppt/slideLayouts/slideLayout1333.xml" Id="rId1" /><Relationship Type="http://schemas.openxmlformats.org/officeDocument/2006/relationships/image" Target="/ppt/media/image622.PNG" Id="rId5" /><Relationship Type="http://schemas.openxmlformats.org/officeDocument/2006/relationships/image" Target="/ppt/media/image2.tif" Id="rId4" /></Relationships>
</file>

<file path=ppt/slides/_rels/slide222.xml.rels>&#65279;<?xml version="1.0" encoding="utf-8"?><Relationships xmlns="http://schemas.openxmlformats.org/package/2006/relationships"><Relationship Type="http://schemas.openxmlformats.org/officeDocument/2006/relationships/notesSlide" Target="/ppt/notesSlides/notesSlide222.xml" Id="rId2" /><Relationship Type="http://schemas.openxmlformats.org/officeDocument/2006/relationships/slideLayout" Target="/ppt/slideLayouts/slideLayout411.xml" Id="rId1" /></Relationships>
</file>

<file path=ppt/slides/_rels/slide377.xml.rels>&#65279;<?xml version="1.0" encoding="utf-8"?><Relationships xmlns="http://schemas.openxmlformats.org/package/2006/relationships"><Relationship Type="http://schemas.openxmlformats.org/officeDocument/2006/relationships/notesSlide" Target="/ppt/notesSlides/notesSlide377.xml" Id="rId2" /><Relationship Type="http://schemas.openxmlformats.org/officeDocument/2006/relationships/slideLayout" Target="/ppt/slideLayouts/slideLayout411.xml" Id="rId1" /></Relationships>
</file>

<file path=ppt/slides/_rels/slide466.xml.rels>&#65279;<?xml version="1.0" encoding="utf-8"?><Relationships xmlns="http://schemas.openxmlformats.org/package/2006/relationships"><Relationship Type="http://schemas.openxmlformats.org/officeDocument/2006/relationships/notesSlide" Target="/ppt/notesSlides/notesSlide466.xml" Id="rId2" /><Relationship Type="http://schemas.openxmlformats.org/officeDocument/2006/relationships/slideLayout" Target="/ppt/slideLayouts/slideLayout411.xml" Id="rId1" /></Relationships>
</file>

<file path=ppt/slides/_rels/slide555.xml.rels>&#65279;<?xml version="1.0" encoding="utf-8"?><Relationships xmlns="http://schemas.openxmlformats.org/package/2006/relationships"><Relationship Type="http://schemas.openxmlformats.org/officeDocument/2006/relationships/notesSlide" Target="/ppt/notesSlides/notesSlide555.xml" Id="rId2" /><Relationship Type="http://schemas.openxmlformats.org/officeDocument/2006/relationships/slideLayout" Target="/ppt/slideLayouts/slideLayout411.xml" Id="rId1" /></Relationships>
</file>

<file path=ppt/slides/_rels/slide633.xml.rels>&#65279;<?xml version="1.0" encoding="utf-8"?><Relationships xmlns="http://schemas.openxmlformats.org/package/2006/relationships"><Relationship Type="http://schemas.openxmlformats.org/officeDocument/2006/relationships/notesSlide" Target="/ppt/notesSlides/notesSlide633.xml" Id="rId2" /><Relationship Type="http://schemas.openxmlformats.org/officeDocument/2006/relationships/slideLayout" Target="/ppt/slideLayouts/slideLayout411.xml" Id="rId1" /></Relationships>
</file>

<file path=ppt/slides/_rels/slide711.xml.rels>&#65279;<?xml version="1.0" encoding="utf-8"?><Relationships xmlns="http://schemas.openxmlformats.org/package/2006/relationships"><Relationship Type="http://schemas.openxmlformats.org/officeDocument/2006/relationships/notesSlide" Target="/ppt/notesSlides/notesSlide711.xml" Id="rId2" /><Relationship Type="http://schemas.openxmlformats.org/officeDocument/2006/relationships/slideLayout" Target="/ppt/slideLayouts/slideLayout411.xml" Id="rId1" /></Relationships>
</file>

<file path=ppt/slides/_rels/slide888.xml.rels>&#65279;<?xml version="1.0" encoding="utf-8"?><Relationships xmlns="http://schemas.openxmlformats.org/package/2006/relationships"><Relationship Type="http://schemas.openxmlformats.org/officeDocument/2006/relationships/slideLayout" Target="/ppt/slideLayouts/slideLayout151212.xml" Id="rId1" /></Relationships>
</file>

<file path=ppt/slides/slide144.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br>
              <a:rPr lang="en-US" dirty="0"/>
            </a:br>
            <a:br>
              <a:rPr lang="en-US"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en-US"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a:spAutoFit/>
          </a:bodyPr>
          <a:lstStyle/>
          <a:p>
            <a:r>
              <a:rPr lang="en-US" dirty="0">
                <a:solidFill>
                  <a:schemeClr val="bg1"/>
                </a:solidFill>
              </a:rPr>
              <a:t>Travail avec l'OEPP au </a:t>
            </a:r>
            <a:r>
              <a:rPr lang="en-US" dirty="0">
                <a:solidFill>
                  <a:schemeClr val="bg1"/>
                </a:solidFill>
              </a:rPr>
              <a:t>niveau </a:t>
            </a:r>
            <a:r>
              <a:rPr lang="en-US" dirty="0" err="1">
                <a:solidFill>
                  <a:schemeClr val="bg1"/>
                </a:solidFill>
              </a:rPr>
              <a:t>décentralisé </a:t>
            </a:r>
            <a:r>
              <a:rPr lang="en-US" dirty="0">
                <a:solidFill>
                  <a:schemeClr val="bg1"/>
                </a:solidFill>
              </a:rPr>
              <a:t>- </a:t>
            </a:r>
            <a:br>
              <a:rPr lang="en-US" dirty="0">
                <a:solidFill>
                  <a:schemeClr val="bg1"/>
                </a:solidFill>
              </a:rPr>
            </a:br>
            <a:r>
              <a:rPr lang="en-US" dirty="0">
                <a:solidFill>
                  <a:schemeClr val="bg1"/>
                </a:solidFill>
              </a:rPr>
              <a:t>Matériel de formation pour les procureurs et les juges d'instruction</a:t>
            </a:r>
            <a:endParaRPr lang="de-DE" dirty="0">
              <a:solidFill>
                <a:schemeClr val="bg1"/>
              </a:solidFill>
            </a:endParaRP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564A2FD6-CC07-4B80-8EB3-9101E141C40B}"/>
              </a:ext>
            </a:extLst>
          </p:cNvPr>
          <p:cNvSpPr txBox="1"/>
          <p:nvPr/>
        </p:nvSpPr>
        <p:spPr>
          <a:xfrm>
            <a:off x="710738" y="1678896"/>
            <a:ext cx="10501745" cy="2123658"/>
          </a:xfrm>
          <a:prstGeom prst="rect">
            <a:avLst/>
          </a:prstGeom>
          <a:noFill/>
        </p:spPr>
        <p:txBody>
          <a:bodyPr wrap="square" rtlCol="0">
            <a:spAutoFit/>
          </a:bodyPr>
          <a:lstStyle/>
          <a:p>
            <a:r>
              <a:rPr lang="es-ES_tradnl"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OEPP et admissibilité des preuves</a:t>
            </a:r>
            <a:endParaRPr lang="hu-HU"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996782567"/>
      </p:ext>
    </p:extLst>
  </p:cSld>
  <p:clrMapOvr>
    <a:masterClrMapping/>
  </p:clrMapOvr>
</p:sld>
</file>

<file path=ppt/slides/slide2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err="1"/>
              <a:t>L'admissibilité </a:t>
            </a:r>
            <a:r>
              <a:rPr lang="es-ES_tradnl" dirty="0"/>
              <a:t>des </a:t>
            </a:r>
            <a:r>
              <a:rPr lang="es-ES_tradnl" dirty="0" err="1"/>
              <a:t>preuves </a:t>
            </a:r>
            <a:r>
              <a:rPr lang="es-ES_tradnl" dirty="0"/>
              <a:t>: un </a:t>
            </a:r>
            <a:r>
              <a:rPr lang="es-ES_tradnl" dirty="0" err="1"/>
              <a:t>sujet </a:t>
            </a:r>
            <a:r>
              <a:rPr lang="es-ES_tradnl" dirty="0" err="1"/>
              <a:t>complexe</a:t>
            </a:r>
            <a:endParaRPr lang="es-ES" dirty="0"/>
          </a:p>
        </p:txBody>
      </p:sp>
      <p:sp>
        <p:nvSpPr>
          <p:cNvPr id="3" name="Marcador de contenido 2"/>
          <p:cNvSpPr>
            <a:spLocks noGrp="1"/>
          </p:cNvSpPr>
          <p:nvPr>
            <p:ph idx="1"/>
          </p:nvPr>
        </p:nvSpPr>
        <p:spPr/>
        <p:txBody>
          <a:bodyPr>
            <a:normAutofit/>
          </a:bodyPr>
          <a:lstStyle/>
          <a:p>
            <a:pPr marL="0" indent="0">
              <a:buNone/>
            </a:pPr>
            <a:endParaRPr lang="en-US" b="1" dirty="0"/>
          </a:p>
          <a:p>
            <a:r>
              <a:rPr lang="es-ES" dirty="0" err="1">
                <a:solidFill>
                  <a:schemeClr val="tx1"/>
                </a:solidFill>
                <a:latin typeface="+mn-lt"/>
              </a:rPr>
              <a:t>L'entraide </a:t>
            </a:r>
            <a:r>
              <a:rPr lang="es-ES" dirty="0">
                <a:solidFill>
                  <a:schemeClr val="tx1"/>
                </a:solidFill>
                <a:latin typeface="+mn-lt"/>
              </a:rPr>
              <a:t>judiciaire internationale </a:t>
            </a:r>
            <a:r>
              <a:rPr lang="es-ES" dirty="0">
                <a:solidFill>
                  <a:schemeClr val="tx1"/>
                </a:solidFill>
                <a:latin typeface="+mn-lt"/>
              </a:rPr>
              <a:t>en </a:t>
            </a:r>
            <a:r>
              <a:rPr lang="es-ES" dirty="0" err="1">
                <a:solidFill>
                  <a:schemeClr val="tx1"/>
                </a:solidFill>
                <a:latin typeface="+mn-lt"/>
              </a:rPr>
              <a:t>matière </a:t>
            </a:r>
            <a:r>
              <a:rPr lang="es-ES" dirty="0">
                <a:solidFill>
                  <a:schemeClr val="tx1"/>
                </a:solidFill>
                <a:latin typeface="+mn-lt"/>
              </a:rPr>
              <a:t>pénale</a:t>
            </a:r>
            <a:endParaRPr lang="es-ES" dirty="0">
              <a:solidFill>
                <a:schemeClr val="tx1"/>
              </a:solidFill>
              <a:latin typeface="+mn-lt"/>
            </a:endParaRPr>
          </a:p>
          <a:p>
            <a:pPr marL="0" indent="0">
              <a:buNone/>
            </a:pPr>
            <a:r>
              <a:rPr lang="es-ES" dirty="0" err="1">
                <a:solidFill>
                  <a:schemeClr val="tx1"/>
                </a:solidFill>
                <a:latin typeface="+mn-lt"/>
              </a:rPr>
              <a:t>+ possibilité </a:t>
            </a:r>
            <a:r>
              <a:rPr lang="es-ES" dirty="0">
                <a:solidFill>
                  <a:schemeClr val="tx1"/>
                </a:solidFill>
                <a:latin typeface="+mn-lt"/>
              </a:rPr>
              <a:t>de </a:t>
            </a:r>
            <a:r>
              <a:rPr lang="es-ES" dirty="0" err="1">
                <a:solidFill>
                  <a:schemeClr val="tx1"/>
                </a:solidFill>
                <a:latin typeface="+mn-lt"/>
              </a:rPr>
              <a:t>collecter des </a:t>
            </a:r>
            <a:r>
              <a:rPr lang="es-ES" dirty="0" err="1">
                <a:solidFill>
                  <a:schemeClr val="tx1"/>
                </a:solidFill>
                <a:latin typeface="+mn-lt"/>
              </a:rPr>
              <a:t>preuves de </a:t>
            </a:r>
            <a:r>
              <a:rPr lang="es-ES" dirty="0" err="1">
                <a:solidFill>
                  <a:schemeClr val="tx1"/>
                </a:solidFill>
                <a:latin typeface="+mn-lt"/>
              </a:rPr>
              <a:t>manière transnationale </a:t>
            </a:r>
          </a:p>
          <a:p>
            <a:pPr marL="0" indent="0">
              <a:buNone/>
            </a:pPr>
            <a:r>
              <a:rPr lang="es-ES" dirty="0" err="1">
                <a:solidFill>
                  <a:schemeClr val="tx1"/>
                </a:solidFill>
                <a:latin typeface="+mn-lt"/>
              </a:rPr>
              <a:t>- nécessité d</a:t>
            </a:r>
            <a:r>
              <a:rPr lang="es-ES" dirty="0">
                <a:solidFill>
                  <a:schemeClr val="tx1"/>
                </a:solidFill>
                <a:latin typeface="+mn-lt"/>
              </a:rPr>
              <a:t>'</a:t>
            </a:r>
            <a:r>
              <a:rPr lang="es-ES" dirty="0" err="1">
                <a:solidFill>
                  <a:schemeClr val="tx1"/>
                </a:solidFill>
                <a:latin typeface="+mn-lt"/>
              </a:rPr>
              <a:t>aborder la </a:t>
            </a:r>
            <a:r>
              <a:rPr lang="es-ES" dirty="0" err="1">
                <a:solidFill>
                  <a:schemeClr val="tx1"/>
                </a:solidFill>
                <a:latin typeface="+mn-lt"/>
              </a:rPr>
              <a:t>question </a:t>
            </a:r>
            <a:r>
              <a:rPr lang="es-ES" dirty="0">
                <a:solidFill>
                  <a:schemeClr val="tx1"/>
                </a:solidFill>
                <a:latin typeface="+mn-lt"/>
              </a:rPr>
              <a:t>de savoir dans </a:t>
            </a:r>
            <a:r>
              <a:rPr lang="es-ES" dirty="0" err="1">
                <a:solidFill>
                  <a:schemeClr val="tx1"/>
                </a:solidFill>
                <a:latin typeface="+mn-lt"/>
              </a:rPr>
              <a:t>quelle </a:t>
            </a:r>
            <a:r>
              <a:rPr lang="es-ES" dirty="0" err="1">
                <a:solidFill>
                  <a:schemeClr val="tx1"/>
                </a:solidFill>
                <a:latin typeface="+mn-lt"/>
              </a:rPr>
              <a:t>mesure les </a:t>
            </a:r>
            <a:r>
              <a:rPr lang="es-ES" dirty="0" err="1">
                <a:solidFill>
                  <a:schemeClr val="tx1"/>
                </a:solidFill>
                <a:latin typeface="+mn-lt"/>
              </a:rPr>
              <a:t>preuves </a:t>
            </a:r>
            <a:r>
              <a:rPr lang="es-ES" dirty="0" err="1">
                <a:solidFill>
                  <a:schemeClr val="tx1"/>
                </a:solidFill>
                <a:latin typeface="+mn-lt"/>
              </a:rPr>
              <a:t>recueillies </a:t>
            </a:r>
            <a:r>
              <a:rPr lang="es-ES" dirty="0">
                <a:solidFill>
                  <a:schemeClr val="tx1"/>
                </a:solidFill>
                <a:latin typeface="+mn-lt"/>
              </a:rPr>
              <a:t>dans </a:t>
            </a:r>
            <a:r>
              <a:rPr lang="es-ES" dirty="0" err="1">
                <a:solidFill>
                  <a:schemeClr val="tx1"/>
                </a:solidFill>
                <a:latin typeface="+mn-lt"/>
              </a:rPr>
              <a:t>un </a:t>
            </a:r>
            <a:r>
              <a:rPr lang="es-ES" dirty="0" err="1">
                <a:solidFill>
                  <a:schemeClr val="tx1"/>
                </a:solidFill>
                <a:latin typeface="+mn-lt"/>
              </a:rPr>
              <a:t>État </a:t>
            </a:r>
            <a:r>
              <a:rPr lang="es-ES" dirty="0">
                <a:solidFill>
                  <a:schemeClr val="tx1"/>
                </a:solidFill>
                <a:latin typeface="+mn-lt"/>
              </a:rPr>
              <a:t>peuvent être </a:t>
            </a:r>
            <a:r>
              <a:rPr lang="es-ES" dirty="0" err="1">
                <a:solidFill>
                  <a:schemeClr val="tx1"/>
                </a:solidFill>
                <a:latin typeface="+mn-lt"/>
              </a:rPr>
              <a:t>utilisées </a:t>
            </a:r>
            <a:r>
              <a:rPr lang="es-ES" dirty="0">
                <a:solidFill>
                  <a:schemeClr val="tx1"/>
                </a:solidFill>
                <a:latin typeface="+mn-lt"/>
              </a:rPr>
              <a:t>dans un </a:t>
            </a:r>
            <a:r>
              <a:rPr lang="es-ES" dirty="0" err="1">
                <a:solidFill>
                  <a:schemeClr val="tx1"/>
                </a:solidFill>
                <a:latin typeface="+mn-lt"/>
              </a:rPr>
              <a:t>autre </a:t>
            </a:r>
            <a:r>
              <a:rPr lang="es-ES" dirty="0" err="1">
                <a:solidFill>
                  <a:schemeClr val="tx1"/>
                </a:solidFill>
                <a:latin typeface="+mn-lt"/>
              </a:rPr>
              <a:t>État</a:t>
            </a:r>
            <a:endParaRPr lang="es-ES" dirty="0">
              <a:solidFill>
                <a:schemeClr val="tx1"/>
              </a:solidFill>
              <a:latin typeface="+mn-lt"/>
            </a:endParaRPr>
          </a:p>
          <a:p>
            <a:r>
              <a:rPr lang="es-ES" dirty="0" err="1">
                <a:solidFill>
                  <a:schemeClr val="tx1"/>
                </a:solidFill>
                <a:latin typeface="+mn-lt"/>
              </a:rPr>
              <a:t>Les principes </a:t>
            </a:r>
            <a:r>
              <a:rPr lang="es-ES" dirty="0">
                <a:solidFill>
                  <a:schemeClr val="tx1"/>
                </a:solidFill>
                <a:latin typeface="+mn-lt"/>
              </a:rPr>
              <a:t>?</a:t>
            </a:r>
          </a:p>
          <a:p>
            <a:pPr marL="0" indent="0">
              <a:buNone/>
            </a:pPr>
            <a:r>
              <a:rPr lang="es-ES" dirty="0">
                <a:solidFill>
                  <a:schemeClr val="tx1"/>
                </a:solidFill>
                <a:latin typeface="+mn-lt"/>
              </a:rPr>
              <a:t>Locus regit actum </a:t>
            </a:r>
          </a:p>
          <a:p>
            <a:pPr marL="0" indent="0">
              <a:buNone/>
            </a:pPr>
            <a:r>
              <a:rPr lang="es-ES" dirty="0" err="1">
                <a:solidFill>
                  <a:schemeClr val="tx1"/>
                </a:solidFill>
                <a:latin typeface="+mn-lt"/>
              </a:rPr>
              <a:t>Forum </a:t>
            </a:r>
            <a:r>
              <a:rPr lang="es-ES" dirty="0" err="1">
                <a:solidFill>
                  <a:schemeClr val="tx1"/>
                </a:solidFill>
                <a:latin typeface="+mn-lt"/>
              </a:rPr>
              <a:t>regit </a:t>
            </a:r>
            <a:r>
              <a:rPr lang="es-ES" dirty="0" err="1">
                <a:solidFill>
                  <a:schemeClr val="tx1"/>
                </a:solidFill>
                <a:latin typeface="+mn-lt"/>
              </a:rPr>
              <a:t>actum </a:t>
            </a:r>
          </a:p>
          <a:p>
            <a:pPr marL="0" indent="0">
              <a:buNone/>
            </a:pPr>
            <a:endParaRPr lang="es-ES" dirty="0"/>
          </a:p>
        </p:txBody>
      </p:sp>
      <p:sp>
        <p:nvSpPr>
          <p:cNvPr id="4" name="Dia számának helye 3">
            <a:extLst>
              <a:ext uri="{FF2B5EF4-FFF2-40B4-BE49-F238E27FC236}">
                <a16:creationId xmlns:a16="http://schemas.microsoft.com/office/drawing/2014/main" id="{EA24C647-45F7-4DE1-A64A-CBAB33E50731}"/>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3307178309"/>
      </p:ext>
    </p:extLst>
  </p:cSld>
  <p:clrMapOvr>
    <a:masterClrMapping/>
  </p:clrMapOvr>
</p:sld>
</file>

<file path=ppt/slides/slide37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err="1"/>
              <a:t>L'admissibilité </a:t>
            </a:r>
            <a:r>
              <a:rPr lang="es-ES_tradnl" dirty="0"/>
              <a:t>des </a:t>
            </a:r>
            <a:r>
              <a:rPr lang="es-ES_tradnl" dirty="0" err="1"/>
              <a:t>preuves </a:t>
            </a:r>
            <a:r>
              <a:rPr lang="es-ES_tradnl" dirty="0"/>
              <a:t>: un </a:t>
            </a:r>
            <a:r>
              <a:rPr lang="es-ES_tradnl" dirty="0" err="1"/>
              <a:t>sujet </a:t>
            </a:r>
            <a:r>
              <a:rPr lang="es-ES_tradnl" dirty="0" err="1"/>
              <a:t>complexe</a:t>
            </a:r>
            <a:endParaRPr lang="es-ES" dirty="0"/>
          </a:p>
        </p:txBody>
      </p:sp>
      <p:sp>
        <p:nvSpPr>
          <p:cNvPr id="3" name="Marcador de contenido 2"/>
          <p:cNvSpPr>
            <a:spLocks noGrp="1"/>
          </p:cNvSpPr>
          <p:nvPr>
            <p:ph idx="1"/>
          </p:nvPr>
        </p:nvSpPr>
        <p:spPr/>
        <p:txBody>
          <a:bodyPr>
            <a:normAutofit/>
          </a:bodyPr>
          <a:lstStyle/>
          <a:p>
            <a:pPr marL="0" indent="0">
              <a:buNone/>
            </a:pPr>
            <a:r>
              <a:rPr lang="es-ES" dirty="0" err="1">
                <a:solidFill>
                  <a:schemeClr val="tx1"/>
                </a:solidFill>
                <a:latin typeface="+mn-lt"/>
              </a:rPr>
              <a:t>Quel est le problème </a:t>
            </a:r>
            <a:r>
              <a:rPr lang="es-ES" dirty="0">
                <a:solidFill>
                  <a:schemeClr val="tx1"/>
                </a:solidFill>
                <a:latin typeface="+mn-lt"/>
              </a:rPr>
              <a:t>? </a:t>
            </a:r>
            <a:r>
              <a:rPr lang="es-ES" dirty="0" err="1">
                <a:solidFill>
                  <a:schemeClr val="tx1"/>
                </a:solidFill>
                <a:latin typeface="+mn-lt"/>
              </a:rPr>
              <a:t>Diversité des </a:t>
            </a:r>
            <a:r>
              <a:rPr lang="es-ES" dirty="0">
                <a:solidFill>
                  <a:schemeClr val="tx1"/>
                </a:solidFill>
                <a:latin typeface="+mn-lt"/>
              </a:rPr>
              <a:t>règles </a:t>
            </a:r>
            <a:r>
              <a:rPr lang="es-ES" dirty="0" err="1">
                <a:solidFill>
                  <a:schemeClr val="tx1"/>
                </a:solidFill>
                <a:latin typeface="+mn-lt"/>
              </a:rPr>
              <a:t>sur les </a:t>
            </a:r>
            <a:r>
              <a:rPr lang="es-ES" dirty="0" err="1">
                <a:solidFill>
                  <a:schemeClr val="tx1"/>
                </a:solidFill>
                <a:latin typeface="+mn-lt"/>
              </a:rPr>
              <a:t>preuves </a:t>
            </a:r>
            <a:r>
              <a:rPr lang="es-ES" dirty="0" err="1">
                <a:solidFill>
                  <a:schemeClr val="tx1"/>
                </a:solidFill>
                <a:latin typeface="+mn-lt"/>
              </a:rPr>
              <a:t>entre les </a:t>
            </a:r>
            <a:r>
              <a:rPr lang="es-ES" dirty="0">
                <a:solidFill>
                  <a:schemeClr val="tx1"/>
                </a:solidFill>
                <a:latin typeface="+mn-lt"/>
              </a:rPr>
              <a:t>EM</a:t>
            </a:r>
          </a:p>
          <a:p>
            <a:pPr marL="0" indent="0">
              <a:buNone/>
            </a:pPr>
            <a:r>
              <a:rPr lang="es-ES" dirty="0" err="1">
                <a:solidFill>
                  <a:schemeClr val="tx1"/>
                </a:solidFill>
                <a:latin typeface="+mn-lt"/>
              </a:rPr>
              <a:t>Des solutions </a:t>
            </a:r>
            <a:r>
              <a:rPr lang="es-ES" dirty="0">
                <a:solidFill>
                  <a:schemeClr val="tx1"/>
                </a:solidFill>
                <a:latin typeface="+mn-lt"/>
              </a:rPr>
              <a:t>? </a:t>
            </a:r>
          </a:p>
          <a:p>
            <a:pPr marL="0" indent="0">
              <a:buNone/>
            </a:pPr>
            <a:r>
              <a:rPr lang="es-ES" dirty="0" err="1">
                <a:solidFill>
                  <a:schemeClr val="tx1"/>
                </a:solidFill>
                <a:latin typeface="+mn-lt"/>
              </a:rPr>
              <a:t>Reconnaissance </a:t>
            </a:r>
            <a:r>
              <a:rPr lang="es-ES" dirty="0">
                <a:solidFill>
                  <a:schemeClr val="tx1"/>
                </a:solidFill>
                <a:latin typeface="+mn-lt"/>
              </a:rPr>
              <a:t>mutuelle </a:t>
            </a:r>
            <a:r>
              <a:rPr lang="es-ES" dirty="0">
                <a:solidFill>
                  <a:schemeClr val="tx1"/>
                </a:solidFill>
                <a:latin typeface="+mn-lt"/>
              </a:rPr>
              <a:t>des </a:t>
            </a:r>
            <a:r>
              <a:rPr lang="es-ES" dirty="0" err="1">
                <a:solidFill>
                  <a:schemeClr val="tx1"/>
                </a:solidFill>
                <a:latin typeface="+mn-lt"/>
              </a:rPr>
              <a:t>preuves</a:t>
            </a:r>
            <a:endParaRPr lang="es-ES" dirty="0">
              <a:solidFill>
                <a:schemeClr val="tx1"/>
              </a:solidFill>
              <a:latin typeface="+mn-lt"/>
            </a:endParaRPr>
          </a:p>
          <a:p>
            <a:pPr marL="0" indent="0">
              <a:buNone/>
            </a:pPr>
            <a:r>
              <a:rPr lang="es-ES" dirty="0">
                <a:solidFill>
                  <a:schemeClr val="tx1"/>
                </a:solidFill>
                <a:latin typeface="+mn-lt"/>
              </a:rPr>
              <a:t>Normes </a:t>
            </a:r>
            <a:r>
              <a:rPr lang="es-ES" dirty="0" err="1">
                <a:solidFill>
                  <a:schemeClr val="tx1"/>
                </a:solidFill>
                <a:latin typeface="+mn-lt"/>
              </a:rPr>
              <a:t>minimales </a:t>
            </a:r>
            <a:r>
              <a:rPr lang="es-ES" dirty="0" err="1">
                <a:solidFill>
                  <a:schemeClr val="tx1"/>
                </a:solidFill>
                <a:latin typeface="+mn-lt"/>
              </a:rPr>
              <a:t>communes </a:t>
            </a:r>
          </a:p>
          <a:p>
            <a:pPr marL="0" indent="0">
              <a:buNone/>
            </a:pPr>
            <a:r>
              <a:rPr lang="es-ES" i="1" dirty="0" err="1">
                <a:solidFill>
                  <a:schemeClr val="tx1"/>
                </a:solidFill>
                <a:latin typeface="+mn-lt"/>
              </a:rPr>
              <a:t>Livre vert de la </a:t>
            </a:r>
            <a:r>
              <a:rPr lang="es-ES" i="1" dirty="0" err="1">
                <a:solidFill>
                  <a:schemeClr val="tx1"/>
                </a:solidFill>
                <a:latin typeface="+mn-lt"/>
              </a:rPr>
              <a:t>Commission </a:t>
            </a:r>
            <a:r>
              <a:rPr lang="es-ES" i="1" dirty="0">
                <a:solidFill>
                  <a:schemeClr val="tx1"/>
                </a:solidFill>
                <a:latin typeface="+mn-lt"/>
              </a:rPr>
              <a:t>de 2009 </a:t>
            </a:r>
            <a:r>
              <a:rPr lang="es-ES" i="1" dirty="0" err="1">
                <a:solidFill>
                  <a:schemeClr val="tx1"/>
                </a:solidFill>
                <a:latin typeface="+mn-lt"/>
              </a:rPr>
              <a:t>sur l'</a:t>
            </a:r>
            <a:r>
              <a:rPr lang="es-ES" i="1" dirty="0" err="1">
                <a:solidFill>
                  <a:schemeClr val="tx1"/>
                </a:solidFill>
                <a:latin typeface="+mn-lt"/>
              </a:rPr>
              <a:t>obtention de </a:t>
            </a:r>
            <a:r>
              <a:rPr lang="es-ES" i="1" dirty="0" err="1">
                <a:solidFill>
                  <a:schemeClr val="tx1"/>
                </a:solidFill>
                <a:latin typeface="+mn-lt"/>
              </a:rPr>
              <a:t>preuves </a:t>
            </a:r>
            <a:r>
              <a:rPr lang="es-ES" i="1" dirty="0">
                <a:solidFill>
                  <a:schemeClr val="tx1"/>
                </a:solidFill>
                <a:latin typeface="+mn-lt"/>
              </a:rPr>
              <a:t>en </a:t>
            </a:r>
            <a:r>
              <a:rPr lang="es-ES" i="1" dirty="0" err="1">
                <a:solidFill>
                  <a:schemeClr val="tx1"/>
                </a:solidFill>
                <a:latin typeface="+mn-lt"/>
              </a:rPr>
              <a:t>matière</a:t>
            </a:r>
            <a:r>
              <a:rPr lang="es-ES" i="1" dirty="0">
                <a:solidFill>
                  <a:schemeClr val="tx1"/>
                </a:solidFill>
                <a:latin typeface="+mn-lt"/>
              </a:rPr>
              <a:t> pénale </a:t>
            </a:r>
            <a:r>
              <a:rPr lang="es-ES" i="1" dirty="0" err="1">
                <a:solidFill>
                  <a:schemeClr val="tx1"/>
                </a:solidFill>
                <a:latin typeface="+mn-lt"/>
              </a:rPr>
              <a:t>d'</a:t>
            </a:r>
            <a:r>
              <a:rPr lang="es-ES" i="1" dirty="0" err="1">
                <a:solidFill>
                  <a:schemeClr val="tx1"/>
                </a:solidFill>
                <a:latin typeface="+mn-lt"/>
              </a:rPr>
              <a:t>un </a:t>
            </a:r>
            <a:r>
              <a:rPr lang="es-ES" i="1" dirty="0" err="1">
                <a:solidFill>
                  <a:schemeClr val="tx1"/>
                </a:solidFill>
                <a:latin typeface="+mn-lt"/>
              </a:rPr>
              <a:t>État membre </a:t>
            </a:r>
            <a:r>
              <a:rPr lang="es-ES" i="1" dirty="0">
                <a:solidFill>
                  <a:schemeClr val="tx1"/>
                </a:solidFill>
                <a:latin typeface="+mn-lt"/>
              </a:rPr>
              <a:t>à l'</a:t>
            </a:r>
            <a:r>
              <a:rPr lang="es-ES" i="1" dirty="0" err="1">
                <a:solidFill>
                  <a:schemeClr val="tx1"/>
                </a:solidFill>
                <a:latin typeface="+mn-lt"/>
              </a:rPr>
              <a:t>autre </a:t>
            </a:r>
            <a:r>
              <a:rPr lang="es-ES" i="1" dirty="0">
                <a:solidFill>
                  <a:schemeClr val="tx1"/>
                </a:solidFill>
                <a:latin typeface="+mn-lt"/>
              </a:rPr>
              <a:t>et l'</a:t>
            </a:r>
            <a:r>
              <a:rPr lang="es-ES" i="1" dirty="0" err="1">
                <a:solidFill>
                  <a:schemeClr val="tx1"/>
                </a:solidFill>
                <a:latin typeface="+mn-lt"/>
              </a:rPr>
              <a:t>établissement de </a:t>
            </a:r>
            <a:r>
              <a:rPr lang="es-ES" i="1" dirty="0" err="1">
                <a:solidFill>
                  <a:schemeClr val="tx1"/>
                </a:solidFill>
                <a:latin typeface="+mn-lt"/>
              </a:rPr>
              <a:t>leur </a:t>
            </a:r>
            <a:r>
              <a:rPr lang="es-ES" i="1" dirty="0" err="1">
                <a:solidFill>
                  <a:schemeClr val="tx1"/>
                </a:solidFill>
                <a:latin typeface="+mn-lt"/>
              </a:rPr>
              <a:t>admissibilité </a:t>
            </a:r>
            <a:r>
              <a:rPr lang="es-ES" dirty="0" err="1">
                <a:solidFill>
                  <a:schemeClr val="tx1"/>
                </a:solidFill>
                <a:latin typeface="+mn-lt"/>
              </a:rPr>
              <a:t>déjà </a:t>
            </a:r>
            <a:r>
              <a:rPr lang="es-ES" dirty="0" err="1">
                <a:solidFill>
                  <a:schemeClr val="tx1"/>
                </a:solidFill>
                <a:latin typeface="+mn-lt"/>
              </a:rPr>
              <a:t>mentionné.</a:t>
            </a:r>
            <a:r>
              <a:rPr lang="es-ES" dirty="0">
                <a:solidFill>
                  <a:schemeClr val="tx1"/>
                </a:solidFill>
                <a:latin typeface="+mn-lt"/>
              </a:rPr>
              <a:t>..</a:t>
            </a:r>
          </a:p>
          <a:p>
            <a:pPr marL="0" indent="0">
              <a:buNone/>
            </a:pPr>
            <a:r>
              <a:rPr lang="es-ES" dirty="0" err="1">
                <a:solidFill>
                  <a:schemeClr val="tx1"/>
                </a:solidFill>
                <a:latin typeface="+mn-lt"/>
              </a:rPr>
              <a:t>Normes </a:t>
            </a:r>
            <a:r>
              <a:rPr lang="es-ES" dirty="0" err="1">
                <a:solidFill>
                  <a:schemeClr val="tx1"/>
                </a:solidFill>
                <a:latin typeface="+mn-lt"/>
              </a:rPr>
              <a:t>minimales </a:t>
            </a:r>
            <a:r>
              <a:rPr lang="es-ES" dirty="0" err="1">
                <a:solidFill>
                  <a:schemeClr val="tx1"/>
                </a:solidFill>
                <a:latin typeface="+mn-lt"/>
              </a:rPr>
              <a:t>communes </a:t>
            </a:r>
            <a:r>
              <a:rPr lang="es-ES" dirty="0" err="1">
                <a:solidFill>
                  <a:schemeClr val="tx1"/>
                </a:solidFill>
                <a:latin typeface="+mn-lt"/>
              </a:rPr>
              <a:t>pour la </a:t>
            </a:r>
            <a:r>
              <a:rPr lang="es-ES" dirty="0" err="1">
                <a:solidFill>
                  <a:schemeClr val="tx1"/>
                </a:solidFill>
                <a:latin typeface="+mn-lt"/>
              </a:rPr>
              <a:t>collecte de </a:t>
            </a:r>
            <a:r>
              <a:rPr lang="es-ES" dirty="0" err="1">
                <a:solidFill>
                  <a:schemeClr val="tx1"/>
                </a:solidFill>
                <a:latin typeface="+mn-lt"/>
              </a:rPr>
              <a:t>preuves </a:t>
            </a:r>
            <a:r>
              <a:rPr lang="es-ES" dirty="0">
                <a:solidFill>
                  <a:schemeClr val="tx1"/>
                </a:solidFill>
                <a:latin typeface="+mn-lt"/>
              </a:rPr>
              <a:t>(il </a:t>
            </a:r>
            <a:r>
              <a:rPr lang="es-ES" dirty="0" err="1">
                <a:solidFill>
                  <a:schemeClr val="tx1"/>
                </a:solidFill>
                <a:latin typeface="+mn-lt"/>
              </a:rPr>
              <a:t>peut </a:t>
            </a:r>
            <a:r>
              <a:rPr lang="es-ES" dirty="0">
                <a:solidFill>
                  <a:schemeClr val="tx1"/>
                </a:solidFill>
                <a:latin typeface="+mn-lt"/>
              </a:rPr>
              <a:t>s'agir de </a:t>
            </a:r>
            <a:r>
              <a:rPr lang="es-ES" dirty="0" err="1">
                <a:solidFill>
                  <a:schemeClr val="tx1"/>
                </a:solidFill>
                <a:latin typeface="+mn-lt"/>
              </a:rPr>
              <a:t>normes </a:t>
            </a:r>
            <a:r>
              <a:rPr lang="es-ES" dirty="0">
                <a:solidFill>
                  <a:schemeClr val="tx1"/>
                </a:solidFill>
                <a:latin typeface="+mn-lt"/>
              </a:rPr>
              <a:t>générales </a:t>
            </a:r>
            <a:r>
              <a:rPr lang="es-ES" dirty="0" err="1">
                <a:solidFill>
                  <a:schemeClr val="tx1"/>
                </a:solidFill>
                <a:latin typeface="+mn-lt"/>
              </a:rPr>
              <a:t>s'appliquant </a:t>
            </a:r>
            <a:r>
              <a:rPr lang="es-ES" dirty="0">
                <a:solidFill>
                  <a:schemeClr val="tx1"/>
                </a:solidFill>
                <a:latin typeface="+mn-lt"/>
              </a:rPr>
              <a:t>à </a:t>
            </a:r>
            <a:r>
              <a:rPr lang="es-ES" dirty="0" err="1">
                <a:solidFill>
                  <a:schemeClr val="tx1"/>
                </a:solidFill>
                <a:latin typeface="+mn-lt"/>
              </a:rPr>
              <a:t>tous les </a:t>
            </a:r>
            <a:r>
              <a:rPr lang="es-ES" dirty="0" err="1">
                <a:solidFill>
                  <a:schemeClr val="tx1"/>
                </a:solidFill>
                <a:latin typeface="+mn-lt"/>
              </a:rPr>
              <a:t>types </a:t>
            </a:r>
            <a:r>
              <a:rPr lang="es-ES" dirty="0">
                <a:solidFill>
                  <a:schemeClr val="tx1"/>
                </a:solidFill>
                <a:latin typeface="+mn-lt"/>
              </a:rPr>
              <a:t>de </a:t>
            </a:r>
            <a:r>
              <a:rPr lang="es-ES" dirty="0" err="1">
                <a:solidFill>
                  <a:schemeClr val="tx1"/>
                </a:solidFill>
                <a:latin typeface="+mn-lt"/>
              </a:rPr>
              <a:t>preuves </a:t>
            </a:r>
            <a:r>
              <a:rPr lang="es-ES" dirty="0" err="1">
                <a:solidFill>
                  <a:schemeClr val="tx1"/>
                </a:solidFill>
                <a:latin typeface="+mn-lt"/>
              </a:rPr>
              <a:t>ou de </a:t>
            </a:r>
            <a:r>
              <a:rPr lang="es-ES" dirty="0" err="1">
                <a:solidFill>
                  <a:schemeClr val="tx1"/>
                </a:solidFill>
                <a:latin typeface="+mn-lt"/>
              </a:rPr>
              <a:t>normes </a:t>
            </a:r>
            <a:r>
              <a:rPr lang="es-ES" dirty="0">
                <a:solidFill>
                  <a:schemeClr val="tx1"/>
                </a:solidFill>
                <a:latin typeface="+mn-lt"/>
              </a:rPr>
              <a:t>plus </a:t>
            </a:r>
            <a:r>
              <a:rPr lang="es-ES" dirty="0" err="1">
                <a:solidFill>
                  <a:schemeClr val="tx1"/>
                </a:solidFill>
                <a:latin typeface="+mn-lt"/>
              </a:rPr>
              <a:t>spécifiques </a:t>
            </a:r>
            <a:r>
              <a:rPr lang="es-ES" dirty="0" err="1">
                <a:solidFill>
                  <a:schemeClr val="tx1"/>
                </a:solidFill>
                <a:latin typeface="+mn-lt"/>
              </a:rPr>
              <a:t>en fonction </a:t>
            </a:r>
            <a:r>
              <a:rPr lang="es-ES" dirty="0" err="1">
                <a:solidFill>
                  <a:schemeClr val="tx1"/>
                </a:solidFill>
                <a:latin typeface="+mn-lt"/>
              </a:rPr>
              <a:t>du </a:t>
            </a:r>
            <a:r>
              <a:rPr lang="es-ES" dirty="0" err="1">
                <a:solidFill>
                  <a:schemeClr val="tx1"/>
                </a:solidFill>
                <a:latin typeface="+mn-lt"/>
              </a:rPr>
              <a:t>type </a:t>
            </a:r>
            <a:r>
              <a:rPr lang="es-ES" dirty="0">
                <a:solidFill>
                  <a:schemeClr val="tx1"/>
                </a:solidFill>
                <a:latin typeface="+mn-lt"/>
              </a:rPr>
              <a:t>de </a:t>
            </a:r>
            <a:r>
              <a:rPr lang="es-ES" dirty="0" err="1">
                <a:solidFill>
                  <a:schemeClr val="tx1"/>
                </a:solidFill>
                <a:latin typeface="+mn-lt"/>
              </a:rPr>
              <a:t>preuve</a:t>
            </a:r>
            <a:r>
              <a:rPr lang="es-ES" dirty="0">
                <a:solidFill>
                  <a:schemeClr val="tx1"/>
                </a:solidFill>
                <a:latin typeface="+mn-lt"/>
              </a:rPr>
              <a:t>).</a:t>
            </a:r>
          </a:p>
          <a:p>
            <a:endParaRPr lang="es-ES" dirty="0"/>
          </a:p>
        </p:txBody>
      </p:sp>
      <p:sp>
        <p:nvSpPr>
          <p:cNvPr id="4" name="Dia számának helye 3">
            <a:extLst>
              <a:ext uri="{FF2B5EF4-FFF2-40B4-BE49-F238E27FC236}">
                <a16:creationId xmlns:a16="http://schemas.microsoft.com/office/drawing/2014/main" id="{7BB21A5D-01A9-44C1-95E0-5B98B2C77936}"/>
              </a:ext>
            </a:extLst>
          </p:cNvPr>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2151183787"/>
      </p:ext>
    </p:extLst>
  </p:cSld>
  <p:clrMapOvr>
    <a:masterClrMapping/>
  </p:clrMapOvr>
</p:sld>
</file>

<file path=ppt/slides/slide46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err="1"/>
              <a:t>L'admissibilité </a:t>
            </a:r>
            <a:r>
              <a:rPr lang="es-ES_tradnl" dirty="0"/>
              <a:t>des </a:t>
            </a:r>
            <a:r>
              <a:rPr lang="es-ES_tradnl" dirty="0" err="1"/>
              <a:t>preuves </a:t>
            </a:r>
            <a:r>
              <a:rPr lang="es-ES_tradnl" dirty="0"/>
              <a:t>: un </a:t>
            </a:r>
            <a:r>
              <a:rPr lang="es-ES_tradnl" dirty="0" err="1"/>
              <a:t>sujet </a:t>
            </a:r>
            <a:r>
              <a:rPr lang="es-ES_tradnl" dirty="0" err="1"/>
              <a:t>complexe</a:t>
            </a:r>
            <a:endParaRPr lang="es-ES" dirty="0"/>
          </a:p>
        </p:txBody>
      </p:sp>
      <p:sp>
        <p:nvSpPr>
          <p:cNvPr id="3" name="Marcador de contenido 2"/>
          <p:cNvSpPr>
            <a:spLocks noGrp="1"/>
          </p:cNvSpPr>
          <p:nvPr>
            <p:ph idx="1"/>
          </p:nvPr>
        </p:nvSpPr>
        <p:spPr/>
        <p:txBody>
          <a:bodyPr>
            <a:normAutofit/>
          </a:bodyPr>
          <a:lstStyle/>
          <a:p>
            <a:pPr marL="0" indent="0">
              <a:buNone/>
            </a:pPr>
            <a:r>
              <a:rPr lang="en-US" b="1" dirty="0">
                <a:solidFill>
                  <a:schemeClr val="tx1"/>
                </a:solidFill>
                <a:latin typeface="+mn-lt"/>
              </a:rPr>
              <a:t>Art. 82 DU TFUE </a:t>
            </a:r>
            <a:r>
              <a:rPr lang="en-US" dirty="0">
                <a:solidFill>
                  <a:schemeClr val="tx1"/>
                </a:solidFill>
                <a:latin typeface="+mn-lt"/>
              </a:rPr>
              <a:t>2. Dans la </a:t>
            </a:r>
            <a:r>
              <a:rPr lang="en-US" dirty="0">
                <a:solidFill>
                  <a:schemeClr val="tx1"/>
                </a:solidFill>
                <a:latin typeface="+mn-lt"/>
              </a:rPr>
              <a:t>mesure où cela est nécessaire pour faciliter la reconnaissance mutuelle des jugements et des décisions judiciaires ainsi que la coopération policière et judiciaire dans les matières pénales ayant une dimension transfrontalière, le Parlement européen et le Conseil peuvent, au </a:t>
            </a:r>
            <a:r>
              <a:rPr lang="en-US" b="1" dirty="0">
                <a:solidFill>
                  <a:schemeClr val="tx1"/>
                </a:solidFill>
                <a:latin typeface="+mn-lt"/>
              </a:rPr>
              <a:t>moyen de directives </a:t>
            </a:r>
            <a:r>
              <a:rPr lang="en-US" dirty="0">
                <a:solidFill>
                  <a:schemeClr val="tx1"/>
                </a:solidFill>
                <a:latin typeface="+mn-lt"/>
              </a:rPr>
              <a:t>adoptées conformément à la procédure législative ordinaire, </a:t>
            </a:r>
            <a:r>
              <a:rPr lang="en-US" b="1" dirty="0">
                <a:solidFill>
                  <a:schemeClr val="tx1"/>
                </a:solidFill>
                <a:latin typeface="+mn-lt"/>
              </a:rPr>
              <a:t>établir des règles minimales</a:t>
            </a:r>
            <a:r>
              <a:rPr lang="en-US" dirty="0">
                <a:solidFill>
                  <a:schemeClr val="tx1"/>
                </a:solidFill>
                <a:latin typeface="+mn-lt"/>
              </a:rPr>
              <a:t>. Ces règles tiennent compte des différences entre les traditions et systèmes juridiques des États membres.</a:t>
            </a:r>
          </a:p>
          <a:p>
            <a:pPr marL="0" indent="0">
              <a:buNone/>
            </a:pPr>
            <a:r>
              <a:rPr lang="en-US" dirty="0">
                <a:solidFill>
                  <a:schemeClr val="tx1"/>
                </a:solidFill>
                <a:latin typeface="+mn-lt"/>
              </a:rPr>
              <a:t>Ils concernent :</a:t>
            </a:r>
          </a:p>
          <a:p>
            <a:pPr marL="514350" indent="-514350">
              <a:buAutoNum type="alphaLcParenBoth"/>
            </a:pPr>
            <a:r>
              <a:rPr lang="en-US" b="1" dirty="0">
                <a:solidFill>
                  <a:schemeClr val="tx1"/>
                </a:solidFill>
                <a:latin typeface="+mn-lt"/>
              </a:rPr>
              <a:t>l'admissibilité mutuelle des preuves entre les États membres</a:t>
            </a:r>
          </a:p>
          <a:p>
            <a:pPr marL="0" indent="0">
              <a:buNone/>
            </a:pPr>
            <a:endParaRPr lang="en-US" b="1" dirty="0">
              <a:solidFill>
                <a:schemeClr val="tx1"/>
              </a:solidFill>
              <a:latin typeface="+mn-lt"/>
            </a:endParaRPr>
          </a:p>
          <a:p>
            <a:pPr marL="0" indent="0">
              <a:buNone/>
            </a:pPr>
            <a:r>
              <a:rPr lang="es-ES" dirty="0">
                <a:solidFill>
                  <a:schemeClr val="tx1"/>
                </a:solidFill>
                <a:latin typeface="+mn-lt"/>
              </a:rPr>
              <a:t>--- NOUVELLES POSSIBILITÉS AVEC LE TFUE... </a:t>
            </a:r>
            <a:r>
              <a:rPr lang="es-ES" dirty="0" err="1">
                <a:solidFill>
                  <a:schemeClr val="tx1"/>
                </a:solidFill>
                <a:latin typeface="+mn-lt"/>
              </a:rPr>
              <a:t>mais </a:t>
            </a:r>
            <a:r>
              <a:rPr lang="es-ES" dirty="0">
                <a:solidFill>
                  <a:schemeClr val="tx1"/>
                </a:solidFill>
                <a:latin typeface="+mn-lt"/>
              </a:rPr>
              <a:t>QUI N'ONT PAS ÉTÉ UTILISÉES</a:t>
            </a:r>
          </a:p>
          <a:p>
            <a:pPr marL="0" indent="0">
              <a:buNone/>
            </a:pPr>
            <a:endParaRPr lang="en-US" dirty="0"/>
          </a:p>
          <a:p>
            <a:endParaRPr lang="es-ES" dirty="0"/>
          </a:p>
        </p:txBody>
      </p:sp>
      <p:sp>
        <p:nvSpPr>
          <p:cNvPr id="4" name="Dia számának helye 3">
            <a:extLst>
              <a:ext uri="{FF2B5EF4-FFF2-40B4-BE49-F238E27FC236}">
                <a16:creationId xmlns:a16="http://schemas.microsoft.com/office/drawing/2014/main" id="{7FA5395D-FA9B-4332-92C2-BE3F50725D60}"/>
              </a:ext>
            </a:extLst>
          </p:cNvPr>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1957905469"/>
      </p:ext>
    </p:extLst>
  </p:cSld>
  <p:clrMapOvr>
    <a:masterClrMapping/>
  </p:clrMapOvr>
</p:sld>
</file>

<file path=ppt/slides/slide55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OEPP &amp; </a:t>
            </a:r>
            <a:r>
              <a:rPr lang="es-ES_tradnl" dirty="0" err="1"/>
              <a:t>Recevabilité </a:t>
            </a:r>
            <a:r>
              <a:rPr lang="es-ES_tradnl" dirty="0"/>
              <a:t>des </a:t>
            </a:r>
            <a:r>
              <a:rPr lang="es-ES_tradnl" dirty="0" err="1"/>
              <a:t>preuves</a:t>
            </a:r>
            <a:endParaRPr lang="es-ES" dirty="0"/>
          </a:p>
        </p:txBody>
      </p:sp>
      <p:sp>
        <p:nvSpPr>
          <p:cNvPr id="3" name="Marcador de contenido 2"/>
          <p:cNvSpPr>
            <a:spLocks noGrp="1"/>
          </p:cNvSpPr>
          <p:nvPr>
            <p:ph idx="1"/>
          </p:nvPr>
        </p:nvSpPr>
        <p:spPr/>
        <p:txBody>
          <a:bodyPr>
            <a:normAutofit/>
          </a:bodyPr>
          <a:lstStyle/>
          <a:p>
            <a:pPr marL="0" indent="0">
              <a:buNone/>
            </a:pPr>
            <a:endParaRPr lang="en-US" b="1" dirty="0"/>
          </a:p>
          <a:p>
            <a:pPr marL="0" indent="0">
              <a:buNone/>
            </a:pPr>
            <a:r>
              <a:rPr lang="en-US" b="1" dirty="0">
                <a:solidFill>
                  <a:schemeClr val="tx1"/>
                </a:solidFill>
                <a:latin typeface="+mn-lt"/>
              </a:rPr>
              <a:t>Art. 86 DU TFUE </a:t>
            </a:r>
          </a:p>
          <a:p>
            <a:pPr marL="0" indent="0">
              <a:buNone/>
            </a:pPr>
            <a:r>
              <a:rPr lang="en-US" dirty="0">
                <a:solidFill>
                  <a:schemeClr val="tx1"/>
                </a:solidFill>
                <a:latin typeface="+mn-lt"/>
              </a:rPr>
              <a:t>1. Afin de </a:t>
            </a:r>
            <a:r>
              <a:rPr lang="en-US" dirty="0">
                <a:solidFill>
                  <a:schemeClr val="tx1"/>
                </a:solidFill>
                <a:latin typeface="+mn-lt"/>
              </a:rPr>
              <a:t>lutter contre les infractions portant atteinte aux intérêts financiers de l'Union, le Conseil, par des règlements adoptés conformément à une procédure législative spéciale, peut instituer un Parquet européen à partir d'</a:t>
            </a:r>
            <a:r>
              <a:rPr lang="en-US" dirty="0" err="1">
                <a:solidFill>
                  <a:schemeClr val="tx1"/>
                </a:solidFill>
                <a:latin typeface="+mn-lt"/>
              </a:rPr>
              <a:t>Eurojust</a:t>
            </a:r>
            <a:r>
              <a:rPr lang="en-US" dirty="0">
                <a:solidFill>
                  <a:schemeClr val="tx1"/>
                </a:solidFill>
                <a:latin typeface="+mn-lt"/>
              </a:rPr>
              <a:t>.</a:t>
            </a:r>
          </a:p>
          <a:p>
            <a:pPr marL="0" indent="0">
              <a:buNone/>
            </a:pPr>
            <a:r>
              <a:rPr lang="en-US" dirty="0">
                <a:solidFill>
                  <a:schemeClr val="tx1"/>
                </a:solidFill>
                <a:latin typeface="+mn-lt"/>
              </a:rPr>
              <a:t>3. Le </a:t>
            </a:r>
            <a:r>
              <a:rPr lang="en-US" b="1" dirty="0">
                <a:solidFill>
                  <a:schemeClr val="tx1"/>
                </a:solidFill>
                <a:latin typeface="+mn-lt"/>
              </a:rPr>
              <a:t>Règlement ... </a:t>
            </a:r>
            <a:r>
              <a:rPr lang="en-US" dirty="0">
                <a:solidFill>
                  <a:schemeClr val="tx1"/>
                </a:solidFill>
                <a:latin typeface="+mn-lt"/>
              </a:rPr>
              <a:t>détermine les règles générales applicables à l'OEPP, les conditions d'exercice de ses fonctions, les </a:t>
            </a:r>
            <a:r>
              <a:rPr lang="en-US" b="1" dirty="0">
                <a:solidFill>
                  <a:schemeClr val="tx1"/>
                </a:solidFill>
                <a:latin typeface="+mn-lt"/>
              </a:rPr>
              <a:t>règles de </a:t>
            </a:r>
            <a:r>
              <a:rPr lang="en-US" dirty="0">
                <a:solidFill>
                  <a:schemeClr val="tx1"/>
                </a:solidFill>
                <a:latin typeface="+mn-lt"/>
              </a:rPr>
              <a:t>procédure applicables à ses activités, ainsi que celles </a:t>
            </a:r>
            <a:r>
              <a:rPr lang="en-US" b="1" dirty="0">
                <a:solidFill>
                  <a:schemeClr val="tx1"/>
                </a:solidFill>
                <a:latin typeface="+mn-lt"/>
              </a:rPr>
              <a:t>régissant l'admissibilité des preuves </a:t>
            </a:r>
            <a:r>
              <a:rPr lang="en-US" dirty="0">
                <a:solidFill>
                  <a:schemeClr val="tx1"/>
                </a:solidFill>
                <a:latin typeface="+mn-lt"/>
              </a:rPr>
              <a:t>et les règles applicables au contrôle juridictionnel des actes de procédure qu'il prend dans l'exercice de ses fonctions.</a:t>
            </a:r>
          </a:p>
          <a:p>
            <a:pPr marL="0" indent="0">
              <a:buNone/>
            </a:pPr>
            <a:r>
              <a:rPr lang="en-US" dirty="0">
                <a:solidFill>
                  <a:schemeClr val="tx1"/>
                </a:solidFill>
                <a:latin typeface="+mn-lt"/>
              </a:rPr>
              <a:t>--- L'Art.37 du Règlement OEPP... une solution facile ? Ou d'autres à venir ?</a:t>
            </a:r>
          </a:p>
          <a:p>
            <a:pPr marL="0" indent="0">
              <a:buNone/>
            </a:pPr>
            <a:endParaRPr lang="en-US" dirty="0"/>
          </a:p>
          <a:p>
            <a:endParaRPr lang="es-ES" dirty="0"/>
          </a:p>
        </p:txBody>
      </p:sp>
      <p:sp>
        <p:nvSpPr>
          <p:cNvPr id="4" name="Dia számának helye 3">
            <a:extLst>
              <a:ext uri="{FF2B5EF4-FFF2-40B4-BE49-F238E27FC236}">
                <a16:creationId xmlns:a16="http://schemas.microsoft.com/office/drawing/2014/main" id="{3E987D55-61B0-4C0C-B12A-538F30B7B521}"/>
              </a:ext>
            </a:extLst>
          </p:cNvPr>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1384163071"/>
      </p:ext>
    </p:extLst>
  </p:cSld>
  <p:clrMapOvr>
    <a:masterClrMapping/>
  </p:clrMapOvr>
</p:sld>
</file>

<file path=ppt/slides/slide63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err="1"/>
              <a:t>Article </a:t>
            </a:r>
            <a:r>
              <a:rPr lang="es-ES_tradnl" dirty="0"/>
              <a:t>37 OEPP</a:t>
            </a:r>
            <a:endParaRPr lang="es-ES" dirty="0"/>
          </a:p>
        </p:txBody>
      </p:sp>
      <p:sp>
        <p:nvSpPr>
          <p:cNvPr id="3" name="Marcador de contenido 2"/>
          <p:cNvSpPr>
            <a:spLocks noGrp="1"/>
          </p:cNvSpPr>
          <p:nvPr>
            <p:ph idx="1"/>
          </p:nvPr>
        </p:nvSpPr>
        <p:spPr/>
        <p:txBody>
          <a:bodyPr>
            <a:normAutofit/>
          </a:bodyPr>
          <a:lstStyle/>
          <a:p>
            <a:pPr marL="0" indent="0">
              <a:buNone/>
            </a:pPr>
            <a:r>
              <a:rPr lang="es-ES" dirty="0">
                <a:solidFill>
                  <a:schemeClr val="tx1"/>
                </a:solidFill>
                <a:latin typeface="+mn-lt"/>
              </a:rPr>
              <a:t>1.   </a:t>
            </a:r>
            <a:r>
              <a:rPr lang="es-ES" dirty="0">
                <a:solidFill>
                  <a:schemeClr val="tx1"/>
                </a:solidFill>
                <a:latin typeface="+mn-lt"/>
              </a:rPr>
              <a:t>Les </a:t>
            </a:r>
            <a:r>
              <a:rPr lang="es-ES" dirty="0" err="1">
                <a:solidFill>
                  <a:schemeClr val="tx1"/>
                </a:solidFill>
                <a:latin typeface="+mn-lt"/>
              </a:rPr>
              <a:t>preuves </a:t>
            </a:r>
            <a:r>
              <a:rPr lang="es-ES" dirty="0" err="1">
                <a:solidFill>
                  <a:schemeClr val="tx1"/>
                </a:solidFill>
                <a:latin typeface="+mn-lt"/>
              </a:rPr>
              <a:t>présentées </a:t>
            </a:r>
            <a:r>
              <a:rPr lang="es-ES" dirty="0" err="1">
                <a:solidFill>
                  <a:schemeClr val="tx1"/>
                </a:solidFill>
                <a:latin typeface="+mn-lt"/>
              </a:rPr>
              <a:t>par </a:t>
            </a:r>
            <a:r>
              <a:rPr lang="es-ES" dirty="0" err="1">
                <a:solidFill>
                  <a:schemeClr val="tx1"/>
                </a:solidFill>
                <a:latin typeface="+mn-lt"/>
              </a:rPr>
              <a:t>les </a:t>
            </a:r>
            <a:r>
              <a:rPr lang="es-ES" dirty="0" err="1">
                <a:solidFill>
                  <a:schemeClr val="tx1"/>
                </a:solidFill>
                <a:latin typeface="+mn-lt"/>
              </a:rPr>
              <a:t>procureurs </a:t>
            </a:r>
            <a:r>
              <a:rPr lang="es-ES" dirty="0">
                <a:solidFill>
                  <a:schemeClr val="tx1"/>
                </a:solidFill>
                <a:latin typeface="+mn-lt"/>
              </a:rPr>
              <a:t>de </a:t>
            </a:r>
            <a:r>
              <a:rPr lang="es-ES" dirty="0" err="1">
                <a:solidFill>
                  <a:schemeClr val="tx1"/>
                </a:solidFill>
                <a:latin typeface="+mn-lt"/>
              </a:rPr>
              <a:t>l</a:t>
            </a:r>
            <a:r>
              <a:rPr lang="es-ES" dirty="0">
                <a:solidFill>
                  <a:schemeClr val="tx1"/>
                </a:solidFill>
                <a:latin typeface="+mn-lt"/>
              </a:rPr>
              <a:t>'</a:t>
            </a:r>
            <a:r>
              <a:rPr lang="es-ES" dirty="0">
                <a:solidFill>
                  <a:schemeClr val="tx1"/>
                </a:solidFill>
                <a:latin typeface="+mn-lt"/>
              </a:rPr>
              <a:t>OEPP </a:t>
            </a:r>
            <a:r>
              <a:rPr lang="es-ES" dirty="0" err="1">
                <a:solidFill>
                  <a:schemeClr val="tx1"/>
                </a:solidFill>
                <a:latin typeface="+mn-lt"/>
              </a:rPr>
              <a:t>ou par </a:t>
            </a:r>
            <a:r>
              <a:rPr lang="es-ES" dirty="0" err="1">
                <a:solidFill>
                  <a:schemeClr val="tx1"/>
                </a:solidFill>
                <a:latin typeface="+mn-lt"/>
              </a:rPr>
              <a:t>le </a:t>
            </a:r>
            <a:r>
              <a:rPr lang="es-ES" dirty="0" err="1">
                <a:solidFill>
                  <a:schemeClr val="tx1"/>
                </a:solidFill>
                <a:latin typeface="+mn-lt"/>
              </a:rPr>
              <a:t>défendeur </a:t>
            </a:r>
            <a:r>
              <a:rPr lang="es-ES" dirty="0">
                <a:solidFill>
                  <a:schemeClr val="tx1"/>
                </a:solidFill>
                <a:latin typeface="+mn-lt"/>
              </a:rPr>
              <a:t>à un </a:t>
            </a:r>
            <a:r>
              <a:rPr lang="es-ES" dirty="0" err="1">
                <a:solidFill>
                  <a:schemeClr val="tx1"/>
                </a:solidFill>
                <a:latin typeface="+mn-lt"/>
              </a:rPr>
              <a:t>tribunal </a:t>
            </a:r>
            <a:r>
              <a:rPr lang="es-ES" dirty="0" err="1">
                <a:solidFill>
                  <a:schemeClr val="tx1"/>
                </a:solidFill>
                <a:latin typeface="+mn-lt"/>
              </a:rPr>
              <a:t>ne peuvent </a:t>
            </a:r>
            <a:r>
              <a:rPr lang="es-ES" dirty="0" err="1">
                <a:solidFill>
                  <a:schemeClr val="tx1"/>
                </a:solidFill>
                <a:latin typeface="+mn-lt"/>
              </a:rPr>
              <a:t>être refusées </a:t>
            </a:r>
            <a:r>
              <a:rPr lang="es-ES" dirty="0" err="1">
                <a:solidFill>
                  <a:schemeClr val="tx1"/>
                </a:solidFill>
                <a:latin typeface="+mn-lt"/>
              </a:rPr>
              <a:t>au </a:t>
            </a:r>
            <a:r>
              <a:rPr lang="es-ES" dirty="0" err="1">
                <a:solidFill>
                  <a:schemeClr val="tx1"/>
                </a:solidFill>
                <a:latin typeface="+mn-lt"/>
              </a:rPr>
              <a:t>seul </a:t>
            </a:r>
            <a:r>
              <a:rPr lang="es-ES" dirty="0" err="1">
                <a:solidFill>
                  <a:schemeClr val="tx1"/>
                </a:solidFill>
                <a:latin typeface="+mn-lt"/>
              </a:rPr>
              <a:t>motif </a:t>
            </a:r>
            <a:r>
              <a:rPr lang="es-ES" dirty="0" err="1">
                <a:solidFill>
                  <a:schemeClr val="tx1"/>
                </a:solidFill>
                <a:latin typeface="+mn-lt"/>
              </a:rPr>
              <a:t>que </a:t>
            </a:r>
            <a:r>
              <a:rPr lang="es-ES" dirty="0" err="1">
                <a:solidFill>
                  <a:schemeClr val="tx1"/>
                </a:solidFill>
                <a:latin typeface="+mn-lt"/>
              </a:rPr>
              <a:t>ces </a:t>
            </a:r>
            <a:r>
              <a:rPr lang="es-ES" dirty="0" err="1">
                <a:solidFill>
                  <a:schemeClr val="tx1"/>
                </a:solidFill>
                <a:latin typeface="+mn-lt"/>
              </a:rPr>
              <a:t>preuves </a:t>
            </a:r>
            <a:r>
              <a:rPr lang="es-ES" dirty="0" err="1">
                <a:solidFill>
                  <a:schemeClr val="tx1"/>
                </a:solidFill>
                <a:latin typeface="+mn-lt"/>
              </a:rPr>
              <a:t>ont été </a:t>
            </a:r>
            <a:r>
              <a:rPr lang="es-ES" dirty="0" err="1">
                <a:solidFill>
                  <a:schemeClr val="tx1"/>
                </a:solidFill>
                <a:latin typeface="+mn-lt"/>
              </a:rPr>
              <a:t>recueillies </a:t>
            </a:r>
            <a:r>
              <a:rPr lang="es-ES" dirty="0">
                <a:solidFill>
                  <a:schemeClr val="tx1"/>
                </a:solidFill>
                <a:latin typeface="+mn-lt"/>
              </a:rPr>
              <a:t>dans un </a:t>
            </a:r>
            <a:r>
              <a:rPr lang="es-ES" dirty="0" err="1">
                <a:solidFill>
                  <a:schemeClr val="tx1"/>
                </a:solidFill>
                <a:latin typeface="+mn-lt"/>
              </a:rPr>
              <a:t>autre </a:t>
            </a:r>
            <a:r>
              <a:rPr lang="es-ES" dirty="0" err="1">
                <a:solidFill>
                  <a:schemeClr val="tx1"/>
                </a:solidFill>
                <a:latin typeface="+mn-lt"/>
              </a:rPr>
              <a:t>Etat membre </a:t>
            </a:r>
            <a:r>
              <a:rPr lang="es-ES" dirty="0" err="1">
                <a:solidFill>
                  <a:schemeClr val="tx1"/>
                </a:solidFill>
                <a:latin typeface="+mn-lt"/>
              </a:rPr>
              <a:t>ou </a:t>
            </a:r>
            <a:r>
              <a:rPr lang="es-ES" dirty="0" err="1">
                <a:solidFill>
                  <a:schemeClr val="tx1"/>
                </a:solidFill>
                <a:latin typeface="+mn-lt"/>
              </a:rPr>
              <a:t>conformément </a:t>
            </a:r>
            <a:r>
              <a:rPr lang="es-ES" dirty="0" err="1">
                <a:solidFill>
                  <a:schemeClr val="tx1"/>
                </a:solidFill>
                <a:latin typeface="+mn-lt"/>
              </a:rPr>
              <a:t>à </a:t>
            </a:r>
            <a:r>
              <a:rPr lang="es-ES" dirty="0">
                <a:solidFill>
                  <a:schemeClr val="tx1"/>
                </a:solidFill>
                <a:latin typeface="+mn-lt"/>
              </a:rPr>
              <a:t>la </a:t>
            </a:r>
            <a:r>
              <a:rPr lang="es-ES" dirty="0" err="1">
                <a:solidFill>
                  <a:schemeClr val="tx1"/>
                </a:solidFill>
                <a:latin typeface="+mn-lt"/>
              </a:rPr>
              <a:t>loi </a:t>
            </a:r>
            <a:r>
              <a:rPr lang="es-ES" dirty="0">
                <a:solidFill>
                  <a:schemeClr val="tx1"/>
                </a:solidFill>
                <a:latin typeface="+mn-lt"/>
              </a:rPr>
              <a:t>d'un </a:t>
            </a:r>
            <a:r>
              <a:rPr lang="es-ES" dirty="0" err="1">
                <a:solidFill>
                  <a:schemeClr val="tx1"/>
                </a:solidFill>
                <a:latin typeface="+mn-lt"/>
              </a:rPr>
              <a:t>autre </a:t>
            </a:r>
            <a:r>
              <a:rPr lang="es-ES" dirty="0" err="1">
                <a:solidFill>
                  <a:schemeClr val="tx1"/>
                </a:solidFill>
                <a:latin typeface="+mn-lt"/>
              </a:rPr>
              <a:t>Etat </a:t>
            </a:r>
            <a:r>
              <a:rPr lang="es-ES" dirty="0" err="1">
                <a:solidFill>
                  <a:schemeClr val="tx1"/>
                </a:solidFill>
                <a:latin typeface="+mn-lt"/>
              </a:rPr>
              <a:t>membre</a:t>
            </a:r>
            <a:r>
              <a:rPr lang="es-ES" dirty="0">
                <a:solidFill>
                  <a:schemeClr val="tx1"/>
                </a:solidFill>
                <a:latin typeface="+mn-lt"/>
              </a:rPr>
              <a:t>.</a:t>
            </a:r>
          </a:p>
          <a:p>
            <a:pPr marL="0" indent="0">
              <a:buNone/>
            </a:pPr>
            <a:r>
              <a:rPr lang="es-ES" dirty="0">
                <a:solidFill>
                  <a:schemeClr val="tx1"/>
                </a:solidFill>
                <a:latin typeface="+mn-lt"/>
              </a:rPr>
              <a:t>2.   </a:t>
            </a:r>
            <a:r>
              <a:rPr lang="es-ES" dirty="0" err="1">
                <a:solidFill>
                  <a:schemeClr val="tx1"/>
                </a:solidFill>
                <a:latin typeface="+mn-lt"/>
              </a:rPr>
              <a:t>Le </a:t>
            </a:r>
            <a:r>
              <a:rPr lang="es-ES" dirty="0" err="1">
                <a:solidFill>
                  <a:schemeClr val="tx1"/>
                </a:solidFill>
                <a:latin typeface="+mn-lt"/>
              </a:rPr>
              <a:t>pouvoir de </a:t>
            </a:r>
            <a:r>
              <a:rPr lang="es-ES" dirty="0">
                <a:solidFill>
                  <a:schemeClr val="tx1"/>
                </a:solidFill>
                <a:latin typeface="+mn-lt"/>
              </a:rPr>
              <a:t>la </a:t>
            </a:r>
            <a:r>
              <a:rPr lang="es-ES" dirty="0" err="1">
                <a:solidFill>
                  <a:schemeClr val="tx1"/>
                </a:solidFill>
                <a:latin typeface="+mn-lt"/>
              </a:rPr>
              <a:t>juridiction de </a:t>
            </a:r>
            <a:r>
              <a:rPr lang="es-ES" dirty="0">
                <a:solidFill>
                  <a:schemeClr val="tx1"/>
                </a:solidFill>
                <a:latin typeface="+mn-lt"/>
              </a:rPr>
              <a:t>jugement </a:t>
            </a:r>
            <a:r>
              <a:rPr lang="es-ES" dirty="0">
                <a:solidFill>
                  <a:schemeClr val="tx1"/>
                </a:solidFill>
                <a:latin typeface="+mn-lt"/>
              </a:rPr>
              <a:t>d'</a:t>
            </a:r>
            <a:r>
              <a:rPr lang="es-ES" dirty="0" err="1">
                <a:solidFill>
                  <a:schemeClr val="tx1"/>
                </a:solidFill>
                <a:latin typeface="+mn-lt"/>
              </a:rPr>
              <a:t>apprécier </a:t>
            </a:r>
            <a:r>
              <a:rPr lang="es-ES" dirty="0" err="1">
                <a:solidFill>
                  <a:schemeClr val="tx1"/>
                </a:solidFill>
                <a:latin typeface="+mn-lt"/>
              </a:rPr>
              <a:t>librement </a:t>
            </a:r>
            <a:r>
              <a:rPr lang="es-ES" dirty="0" err="1">
                <a:solidFill>
                  <a:schemeClr val="tx1"/>
                </a:solidFill>
                <a:latin typeface="+mn-lt"/>
              </a:rPr>
              <a:t>les </a:t>
            </a:r>
            <a:r>
              <a:rPr lang="es-ES" dirty="0" err="1">
                <a:solidFill>
                  <a:schemeClr val="tx1"/>
                </a:solidFill>
                <a:latin typeface="+mn-lt"/>
              </a:rPr>
              <a:t>preuves </a:t>
            </a:r>
            <a:r>
              <a:rPr lang="es-ES" dirty="0" err="1">
                <a:solidFill>
                  <a:schemeClr val="tx1"/>
                </a:solidFill>
                <a:latin typeface="+mn-lt"/>
              </a:rPr>
              <a:t>présentées </a:t>
            </a:r>
            <a:r>
              <a:rPr lang="es-ES" dirty="0" err="1">
                <a:solidFill>
                  <a:schemeClr val="tx1"/>
                </a:solidFill>
                <a:latin typeface="+mn-lt"/>
              </a:rPr>
              <a:t>par </a:t>
            </a:r>
            <a:r>
              <a:rPr lang="es-ES" dirty="0" err="1">
                <a:solidFill>
                  <a:schemeClr val="tx1"/>
                </a:solidFill>
                <a:latin typeface="+mn-lt"/>
              </a:rPr>
              <a:t>le </a:t>
            </a:r>
            <a:r>
              <a:rPr lang="es-ES" dirty="0" err="1">
                <a:solidFill>
                  <a:schemeClr val="tx1"/>
                </a:solidFill>
                <a:latin typeface="+mn-lt"/>
              </a:rPr>
              <a:t>défendeur </a:t>
            </a:r>
            <a:r>
              <a:rPr lang="es-ES" dirty="0" err="1">
                <a:solidFill>
                  <a:schemeClr val="tx1"/>
                </a:solidFill>
                <a:latin typeface="+mn-lt"/>
              </a:rPr>
              <a:t>ou </a:t>
            </a:r>
            <a:r>
              <a:rPr lang="es-ES" dirty="0" err="1">
                <a:solidFill>
                  <a:schemeClr val="tx1"/>
                </a:solidFill>
                <a:latin typeface="+mn-lt"/>
              </a:rPr>
              <a:t>les </a:t>
            </a:r>
            <a:r>
              <a:rPr lang="es-ES" dirty="0" err="1">
                <a:solidFill>
                  <a:schemeClr val="tx1"/>
                </a:solidFill>
                <a:latin typeface="+mn-lt"/>
              </a:rPr>
              <a:t>procureurs </a:t>
            </a:r>
            <a:r>
              <a:rPr lang="es-ES" dirty="0">
                <a:solidFill>
                  <a:schemeClr val="tx1"/>
                </a:solidFill>
                <a:latin typeface="+mn-lt"/>
              </a:rPr>
              <a:t>de </a:t>
            </a:r>
            <a:r>
              <a:rPr lang="es-ES" dirty="0" err="1">
                <a:solidFill>
                  <a:schemeClr val="tx1"/>
                </a:solidFill>
                <a:latin typeface="+mn-lt"/>
              </a:rPr>
              <a:t>l</a:t>
            </a:r>
            <a:r>
              <a:rPr lang="es-ES" dirty="0">
                <a:solidFill>
                  <a:schemeClr val="tx1"/>
                </a:solidFill>
                <a:latin typeface="+mn-lt"/>
              </a:rPr>
              <a:t>'</a:t>
            </a:r>
            <a:r>
              <a:rPr lang="es-ES" dirty="0">
                <a:solidFill>
                  <a:schemeClr val="tx1"/>
                </a:solidFill>
                <a:latin typeface="+mn-lt"/>
              </a:rPr>
              <a:t>OEPP </a:t>
            </a:r>
            <a:r>
              <a:rPr lang="es-ES" dirty="0" err="1">
                <a:solidFill>
                  <a:schemeClr val="tx1"/>
                </a:solidFill>
                <a:latin typeface="+mn-lt"/>
              </a:rPr>
              <a:t>n'</a:t>
            </a:r>
            <a:r>
              <a:rPr lang="es-ES" dirty="0">
                <a:solidFill>
                  <a:schemeClr val="tx1"/>
                </a:solidFill>
                <a:latin typeface="+mn-lt"/>
              </a:rPr>
              <a:t>est</a:t>
            </a:r>
            <a:r>
              <a:rPr lang="es-ES" dirty="0" err="1">
                <a:solidFill>
                  <a:schemeClr val="tx1"/>
                </a:solidFill>
                <a:latin typeface="+mn-lt"/>
              </a:rPr>
              <a:t> pas </a:t>
            </a:r>
            <a:r>
              <a:rPr lang="es-ES" dirty="0" err="1">
                <a:solidFill>
                  <a:schemeClr val="tx1"/>
                </a:solidFill>
                <a:latin typeface="+mn-lt"/>
              </a:rPr>
              <a:t>affecté </a:t>
            </a:r>
            <a:r>
              <a:rPr lang="es-ES" dirty="0" err="1">
                <a:solidFill>
                  <a:schemeClr val="tx1"/>
                </a:solidFill>
                <a:latin typeface="+mn-lt"/>
              </a:rPr>
              <a:t>par le </a:t>
            </a:r>
            <a:r>
              <a:rPr lang="es-ES" dirty="0" err="1">
                <a:solidFill>
                  <a:schemeClr val="tx1"/>
                </a:solidFill>
                <a:latin typeface="+mn-lt"/>
              </a:rPr>
              <a:t>présent </a:t>
            </a:r>
            <a:r>
              <a:rPr lang="es-ES" dirty="0" err="1">
                <a:solidFill>
                  <a:schemeClr val="tx1"/>
                </a:solidFill>
                <a:latin typeface="+mn-lt"/>
              </a:rPr>
              <a:t>règlement</a:t>
            </a:r>
            <a:r>
              <a:rPr lang="es-ES" dirty="0">
                <a:solidFill>
                  <a:schemeClr val="tx1"/>
                </a:solidFill>
                <a:latin typeface="+mn-lt"/>
              </a:rPr>
              <a:t>.</a:t>
            </a:r>
          </a:p>
          <a:p>
            <a:pPr marL="0" indent="0">
              <a:buNone/>
            </a:pPr>
            <a:endParaRPr lang="es-ES" dirty="0">
              <a:solidFill>
                <a:schemeClr val="tx1"/>
              </a:solidFill>
              <a:latin typeface="+mn-lt"/>
            </a:endParaRPr>
          </a:p>
          <a:p>
            <a:pPr marL="0" indent="0">
              <a:buNone/>
            </a:pPr>
            <a:r>
              <a:rPr lang="es-ES" dirty="0">
                <a:solidFill>
                  <a:schemeClr val="tx1"/>
                </a:solidFill>
                <a:latin typeface="+mn-lt"/>
              </a:rPr>
              <a:t>---- Les </a:t>
            </a:r>
            <a:r>
              <a:rPr lang="es-ES" dirty="0" err="1">
                <a:solidFill>
                  <a:schemeClr val="tx1"/>
                </a:solidFill>
                <a:latin typeface="+mn-lt"/>
              </a:rPr>
              <a:t>preuves </a:t>
            </a:r>
            <a:r>
              <a:rPr lang="es-ES" dirty="0" err="1">
                <a:solidFill>
                  <a:schemeClr val="tx1"/>
                </a:solidFill>
                <a:latin typeface="+mn-lt"/>
              </a:rPr>
              <a:t>recueillies </a:t>
            </a:r>
            <a:r>
              <a:rPr lang="es-ES" dirty="0" err="1">
                <a:solidFill>
                  <a:schemeClr val="tx1"/>
                </a:solidFill>
                <a:latin typeface="+mn-lt"/>
              </a:rPr>
              <a:t>par l'</a:t>
            </a:r>
            <a:r>
              <a:rPr lang="es-ES" dirty="0">
                <a:solidFill>
                  <a:schemeClr val="tx1"/>
                </a:solidFill>
                <a:latin typeface="+mn-lt"/>
              </a:rPr>
              <a:t>OEPP dans </a:t>
            </a:r>
            <a:r>
              <a:rPr lang="es-ES" dirty="0" err="1">
                <a:solidFill>
                  <a:schemeClr val="tx1"/>
                </a:solidFill>
                <a:latin typeface="+mn-lt"/>
              </a:rPr>
              <a:t>un </a:t>
            </a:r>
            <a:r>
              <a:rPr lang="es-ES" dirty="0">
                <a:solidFill>
                  <a:schemeClr val="tx1"/>
                </a:solidFill>
                <a:latin typeface="+mn-lt"/>
              </a:rPr>
              <a:t>EM </a:t>
            </a:r>
            <a:r>
              <a:rPr lang="es-ES" dirty="0" err="1">
                <a:solidFill>
                  <a:schemeClr val="tx1"/>
                </a:solidFill>
                <a:latin typeface="+mn-lt"/>
              </a:rPr>
              <a:t>ou </a:t>
            </a:r>
            <a:r>
              <a:rPr lang="es-ES" dirty="0" err="1">
                <a:solidFill>
                  <a:schemeClr val="tx1"/>
                </a:solidFill>
                <a:latin typeface="+mn-lt"/>
              </a:rPr>
              <a:t>selon </a:t>
            </a:r>
            <a:r>
              <a:rPr lang="es-ES" dirty="0" err="1">
                <a:solidFill>
                  <a:schemeClr val="tx1"/>
                </a:solidFill>
                <a:latin typeface="+mn-lt"/>
              </a:rPr>
              <a:t>la </a:t>
            </a:r>
            <a:r>
              <a:rPr lang="es-ES" dirty="0" err="1">
                <a:solidFill>
                  <a:schemeClr val="tx1"/>
                </a:solidFill>
                <a:latin typeface="+mn-lt"/>
              </a:rPr>
              <a:t>loi </a:t>
            </a:r>
            <a:r>
              <a:rPr lang="es-ES" dirty="0" err="1">
                <a:solidFill>
                  <a:schemeClr val="tx1"/>
                </a:solidFill>
                <a:latin typeface="+mn-lt"/>
              </a:rPr>
              <a:t>d'</a:t>
            </a:r>
            <a:r>
              <a:rPr lang="es-ES" dirty="0" err="1">
                <a:solidFill>
                  <a:schemeClr val="tx1"/>
                </a:solidFill>
                <a:latin typeface="+mn-lt"/>
              </a:rPr>
              <a:t>un </a:t>
            </a:r>
            <a:r>
              <a:rPr lang="es-ES" dirty="0">
                <a:solidFill>
                  <a:schemeClr val="tx1"/>
                </a:solidFill>
                <a:latin typeface="+mn-lt"/>
              </a:rPr>
              <a:t>EM peuvent être </a:t>
            </a:r>
            <a:r>
              <a:rPr lang="es-ES" dirty="0" err="1">
                <a:solidFill>
                  <a:schemeClr val="tx1"/>
                </a:solidFill>
                <a:latin typeface="+mn-lt"/>
              </a:rPr>
              <a:t>présentées </a:t>
            </a:r>
            <a:r>
              <a:rPr lang="es-ES" dirty="0" err="1">
                <a:solidFill>
                  <a:schemeClr val="tx1"/>
                </a:solidFill>
                <a:latin typeface="+mn-lt"/>
              </a:rPr>
              <a:t>devant </a:t>
            </a:r>
            <a:r>
              <a:rPr lang="es-ES" dirty="0" err="1">
                <a:solidFill>
                  <a:schemeClr val="tx1"/>
                </a:solidFill>
                <a:latin typeface="+mn-lt"/>
              </a:rPr>
              <a:t>le </a:t>
            </a:r>
            <a:r>
              <a:rPr lang="es-ES" dirty="0" err="1">
                <a:solidFill>
                  <a:schemeClr val="tx1"/>
                </a:solidFill>
                <a:latin typeface="+mn-lt"/>
              </a:rPr>
              <a:t>tribunal </a:t>
            </a:r>
            <a:r>
              <a:rPr lang="es-ES" dirty="0" err="1">
                <a:solidFill>
                  <a:schemeClr val="tx1"/>
                </a:solidFill>
                <a:latin typeface="+mn-lt"/>
              </a:rPr>
              <a:t>d'un </a:t>
            </a:r>
            <a:r>
              <a:rPr lang="es-ES" dirty="0" err="1">
                <a:solidFill>
                  <a:schemeClr val="tx1"/>
                </a:solidFill>
                <a:latin typeface="+mn-lt"/>
              </a:rPr>
              <a:t>autre </a:t>
            </a:r>
            <a:r>
              <a:rPr lang="es-ES" dirty="0">
                <a:solidFill>
                  <a:schemeClr val="tx1"/>
                </a:solidFill>
                <a:latin typeface="+mn-lt"/>
              </a:rPr>
              <a:t>EM </a:t>
            </a:r>
            <a:r>
              <a:rPr lang="es-ES" dirty="0" err="1">
                <a:solidFill>
                  <a:schemeClr val="tx1"/>
                </a:solidFill>
                <a:latin typeface="+mn-lt"/>
              </a:rPr>
              <a:t>participant</a:t>
            </a:r>
            <a:r>
              <a:rPr lang="es-ES" dirty="0">
                <a:solidFill>
                  <a:schemeClr val="tx1"/>
                </a:solidFill>
                <a:latin typeface="+mn-lt"/>
              </a:rPr>
              <a:t>. </a:t>
            </a:r>
          </a:p>
          <a:p>
            <a:pPr marL="0" indent="0">
              <a:buNone/>
            </a:pPr>
            <a:r>
              <a:rPr lang="es-ES" dirty="0">
                <a:solidFill>
                  <a:schemeClr val="tx1"/>
                </a:solidFill>
                <a:latin typeface="+mn-lt"/>
              </a:rPr>
              <a:t>---- </a:t>
            </a:r>
            <a:r>
              <a:rPr lang="es-ES" dirty="0" err="1">
                <a:solidFill>
                  <a:schemeClr val="tx1"/>
                </a:solidFill>
                <a:latin typeface="+mn-lt"/>
              </a:rPr>
              <a:t>La </a:t>
            </a:r>
            <a:r>
              <a:rPr lang="es-ES" dirty="0" err="1">
                <a:solidFill>
                  <a:schemeClr val="tx1"/>
                </a:solidFill>
                <a:latin typeface="+mn-lt"/>
              </a:rPr>
              <a:t>juridiction de </a:t>
            </a:r>
            <a:r>
              <a:rPr lang="es-ES" dirty="0">
                <a:solidFill>
                  <a:schemeClr val="tx1"/>
                </a:solidFill>
                <a:latin typeface="+mn-lt"/>
              </a:rPr>
              <a:t>jugement </a:t>
            </a:r>
            <a:r>
              <a:rPr lang="es-ES" dirty="0">
                <a:solidFill>
                  <a:schemeClr val="tx1"/>
                </a:solidFill>
                <a:latin typeface="+mn-lt"/>
              </a:rPr>
              <a:t>déterminera </a:t>
            </a:r>
            <a:r>
              <a:rPr lang="es-ES" dirty="0" err="1">
                <a:solidFill>
                  <a:schemeClr val="tx1"/>
                </a:solidFill>
                <a:latin typeface="+mn-lt"/>
              </a:rPr>
              <a:t>la </a:t>
            </a:r>
            <a:r>
              <a:rPr lang="es-ES" dirty="0" err="1">
                <a:solidFill>
                  <a:schemeClr val="tx1"/>
                </a:solidFill>
                <a:latin typeface="+mn-lt"/>
              </a:rPr>
              <a:t>validité </a:t>
            </a:r>
            <a:r>
              <a:rPr lang="es-ES" dirty="0">
                <a:solidFill>
                  <a:schemeClr val="tx1"/>
                </a:solidFill>
                <a:latin typeface="+mn-lt"/>
              </a:rPr>
              <a:t>des </a:t>
            </a:r>
            <a:r>
              <a:rPr lang="es-ES" dirty="0" err="1">
                <a:solidFill>
                  <a:schemeClr val="tx1"/>
                </a:solidFill>
                <a:latin typeface="+mn-lt"/>
              </a:rPr>
              <a:t>preuves </a:t>
            </a:r>
            <a:r>
              <a:rPr lang="es-ES" dirty="0" err="1">
                <a:solidFill>
                  <a:schemeClr val="tx1"/>
                </a:solidFill>
                <a:latin typeface="+mn-lt"/>
              </a:rPr>
              <a:t>selon </a:t>
            </a:r>
            <a:r>
              <a:rPr lang="es-ES" dirty="0" err="1">
                <a:solidFill>
                  <a:schemeClr val="tx1"/>
                </a:solidFill>
                <a:latin typeface="+mn-lt"/>
              </a:rPr>
              <a:t>les </a:t>
            </a:r>
            <a:r>
              <a:rPr lang="es-ES" dirty="0" err="1">
                <a:solidFill>
                  <a:schemeClr val="tx1"/>
                </a:solidFill>
                <a:latin typeface="+mn-lt"/>
              </a:rPr>
              <a:t>principes </a:t>
            </a:r>
            <a:r>
              <a:rPr lang="es-ES" dirty="0">
                <a:solidFill>
                  <a:schemeClr val="tx1"/>
                </a:solidFill>
                <a:latin typeface="+mn-lt"/>
              </a:rPr>
              <a:t>du </a:t>
            </a:r>
            <a:r>
              <a:rPr lang="es-ES" dirty="0" err="1">
                <a:solidFill>
                  <a:schemeClr val="tx1"/>
                </a:solidFill>
                <a:latin typeface="+mn-lt"/>
              </a:rPr>
              <a:t>droit </a:t>
            </a:r>
            <a:r>
              <a:rPr lang="es-ES" dirty="0" err="1">
                <a:solidFill>
                  <a:schemeClr val="tx1"/>
                </a:solidFill>
                <a:latin typeface="+mn-lt"/>
              </a:rPr>
              <a:t>national </a:t>
            </a:r>
            <a:r>
              <a:rPr lang="es-ES" dirty="0" err="1">
                <a:solidFill>
                  <a:schemeClr val="tx1"/>
                </a:solidFill>
                <a:latin typeface="+mn-lt"/>
              </a:rPr>
              <a:t>sur l'</a:t>
            </a:r>
            <a:r>
              <a:rPr lang="es-ES" dirty="0" err="1">
                <a:solidFill>
                  <a:schemeClr val="tx1"/>
                </a:solidFill>
                <a:latin typeface="+mn-lt"/>
              </a:rPr>
              <a:t>équité de </a:t>
            </a:r>
            <a:r>
              <a:rPr lang="es-ES" dirty="0" err="1">
                <a:solidFill>
                  <a:schemeClr val="tx1"/>
                </a:solidFill>
                <a:latin typeface="+mn-lt"/>
              </a:rPr>
              <a:t>la </a:t>
            </a:r>
            <a:r>
              <a:rPr lang="es-ES" dirty="0" err="1">
                <a:solidFill>
                  <a:schemeClr val="tx1"/>
                </a:solidFill>
                <a:latin typeface="+mn-lt"/>
              </a:rPr>
              <a:t>procédure</a:t>
            </a:r>
            <a:r>
              <a:rPr lang="es-ES" dirty="0">
                <a:solidFill>
                  <a:schemeClr val="tx1"/>
                </a:solidFill>
                <a:latin typeface="+mn-lt"/>
              </a:rPr>
              <a:t>.</a:t>
            </a:r>
          </a:p>
        </p:txBody>
      </p:sp>
      <p:sp>
        <p:nvSpPr>
          <p:cNvPr id="4" name="Dia számának helye 3">
            <a:extLst>
              <a:ext uri="{FF2B5EF4-FFF2-40B4-BE49-F238E27FC236}">
                <a16:creationId xmlns:a16="http://schemas.microsoft.com/office/drawing/2014/main" id="{18029593-1266-4E7F-9C18-FCEB68C55A31}"/>
              </a:ext>
            </a:extLst>
          </p:cNvPr>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588539928"/>
      </p:ext>
    </p:extLst>
  </p:cSld>
  <p:clrMapOvr>
    <a:masterClrMapping/>
  </p:clrMapOvr>
</p:sld>
</file>

<file path=ppt/slides/slide7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QUIZ - TESTEZ VOS CONNAISSANCES</a:t>
            </a:r>
          </a:p>
        </p:txBody>
      </p:sp>
      <p:sp>
        <p:nvSpPr>
          <p:cNvPr id="3" name="Marcador de contenido 2"/>
          <p:cNvSpPr>
            <a:spLocks noGrp="1"/>
          </p:cNvSpPr>
          <p:nvPr>
            <p:ph idx="1"/>
          </p:nvPr>
        </p:nvSpPr>
        <p:spPr/>
        <p:txBody>
          <a:bodyPr>
            <a:normAutofit/>
          </a:bodyPr>
          <a:lstStyle/>
          <a:p>
            <a:pPr marL="0" indent="0">
              <a:buNone/>
            </a:pPr>
            <a:r>
              <a:rPr lang="es-ES" dirty="0">
                <a:solidFill>
                  <a:schemeClr val="tx1"/>
                </a:solidFill>
                <a:latin typeface="+mn-lt"/>
              </a:rPr>
              <a:t>Le tribunal de première instance dans une affaire EPPO :</a:t>
            </a:r>
          </a:p>
          <a:p>
            <a:pPr marL="514350" indent="-514350">
              <a:buAutoNum type="alphaUcParenR"/>
            </a:pPr>
            <a:r>
              <a:rPr lang="es-ES" dirty="0">
                <a:solidFill>
                  <a:schemeClr val="tx1"/>
                </a:solidFill>
                <a:latin typeface="+mn-lt"/>
              </a:rPr>
              <a:t>Devra </a:t>
            </a:r>
            <a:r>
              <a:rPr lang="es-ES" dirty="0" err="1">
                <a:solidFill>
                  <a:schemeClr val="tx1"/>
                </a:solidFill>
                <a:latin typeface="+mn-lt"/>
              </a:rPr>
              <a:t>admettre </a:t>
            </a:r>
            <a:r>
              <a:rPr lang="es-ES" dirty="0" err="1">
                <a:solidFill>
                  <a:schemeClr val="tx1"/>
                </a:solidFill>
                <a:latin typeface="+mn-lt"/>
              </a:rPr>
              <a:t>toutes </a:t>
            </a:r>
            <a:r>
              <a:rPr lang="es-ES" dirty="0" err="1">
                <a:solidFill>
                  <a:schemeClr val="tx1"/>
                </a:solidFill>
                <a:latin typeface="+mn-lt"/>
              </a:rPr>
              <a:t>les </a:t>
            </a:r>
            <a:r>
              <a:rPr lang="es-ES" dirty="0" err="1">
                <a:solidFill>
                  <a:schemeClr val="tx1"/>
                </a:solidFill>
                <a:latin typeface="+mn-lt"/>
              </a:rPr>
              <a:t>preuves </a:t>
            </a:r>
            <a:r>
              <a:rPr lang="es-ES" dirty="0">
                <a:solidFill>
                  <a:schemeClr val="tx1"/>
                </a:solidFill>
                <a:latin typeface="+mn-lt"/>
              </a:rPr>
              <a:t>avancées </a:t>
            </a:r>
            <a:r>
              <a:rPr lang="es-ES" dirty="0" err="1">
                <a:solidFill>
                  <a:schemeClr val="tx1"/>
                </a:solidFill>
                <a:latin typeface="+mn-lt"/>
              </a:rPr>
              <a:t>par </a:t>
            </a:r>
            <a:r>
              <a:rPr lang="es-ES" dirty="0" err="1">
                <a:solidFill>
                  <a:schemeClr val="tx1"/>
                </a:solidFill>
                <a:latin typeface="+mn-lt"/>
              </a:rPr>
              <a:t>l</a:t>
            </a:r>
            <a:r>
              <a:rPr lang="es-ES" dirty="0" err="1">
                <a:solidFill>
                  <a:schemeClr val="tx1"/>
                </a:solidFill>
                <a:latin typeface="+mn-lt"/>
              </a:rPr>
              <a:t>'</a:t>
            </a:r>
            <a:r>
              <a:rPr lang="es-ES" dirty="0">
                <a:solidFill>
                  <a:schemeClr val="tx1"/>
                </a:solidFill>
                <a:latin typeface="+mn-lt"/>
              </a:rPr>
              <a:t>OEPP</a:t>
            </a:r>
          </a:p>
          <a:p>
            <a:pPr marL="514350" indent="-514350">
              <a:buAutoNum type="alphaUcParenR"/>
            </a:pPr>
            <a:r>
              <a:rPr lang="es-ES" dirty="0">
                <a:solidFill>
                  <a:schemeClr val="tx1"/>
                </a:solidFill>
                <a:latin typeface="+mn-lt"/>
              </a:rPr>
              <a:t>Devront évaluer, avant d'admettre les preuves, si elles ont été recueillies légalement, conformément aux règles détaillées sur les preuves énoncées dans le règlement.</a:t>
            </a:r>
          </a:p>
          <a:p>
            <a:pPr marL="514350" indent="-514350">
              <a:buAutoNum type="alphaUcParenR"/>
            </a:pPr>
            <a:r>
              <a:rPr lang="es-ES" dirty="0" err="1">
                <a:solidFill>
                  <a:schemeClr val="tx1"/>
                </a:solidFill>
                <a:latin typeface="+mn-lt"/>
              </a:rPr>
              <a:t>évaluera </a:t>
            </a:r>
            <a:r>
              <a:rPr lang="es-ES" dirty="0" err="1">
                <a:solidFill>
                  <a:schemeClr val="tx1"/>
                </a:solidFill>
                <a:latin typeface="+mn-lt"/>
              </a:rPr>
              <a:t>librement </a:t>
            </a:r>
            <a:r>
              <a:rPr lang="es-ES" dirty="0" err="1">
                <a:solidFill>
                  <a:schemeClr val="tx1"/>
                </a:solidFill>
                <a:latin typeface="+mn-lt"/>
              </a:rPr>
              <a:t>les </a:t>
            </a:r>
            <a:r>
              <a:rPr lang="es-ES" dirty="0" err="1">
                <a:solidFill>
                  <a:schemeClr val="tx1"/>
                </a:solidFill>
                <a:latin typeface="+mn-lt"/>
              </a:rPr>
              <a:t>preuves </a:t>
            </a:r>
            <a:r>
              <a:rPr lang="es-ES" dirty="0" err="1">
                <a:solidFill>
                  <a:schemeClr val="tx1"/>
                </a:solidFill>
                <a:latin typeface="+mn-lt"/>
              </a:rPr>
              <a:t>conformément </a:t>
            </a:r>
            <a:r>
              <a:rPr lang="es-ES" dirty="0">
                <a:solidFill>
                  <a:schemeClr val="tx1"/>
                </a:solidFill>
                <a:latin typeface="+mn-lt"/>
              </a:rPr>
              <a:t>à </a:t>
            </a:r>
            <a:r>
              <a:rPr lang="es-ES" dirty="0" err="1">
                <a:solidFill>
                  <a:schemeClr val="tx1"/>
                </a:solidFill>
                <a:latin typeface="+mn-lt"/>
              </a:rPr>
              <a:t>son </a:t>
            </a:r>
            <a:r>
              <a:rPr lang="es-ES" dirty="0" err="1">
                <a:solidFill>
                  <a:schemeClr val="tx1"/>
                </a:solidFill>
                <a:latin typeface="+mn-lt"/>
              </a:rPr>
              <a:t>droit </a:t>
            </a:r>
            <a:r>
              <a:rPr lang="es-ES" dirty="0" err="1">
                <a:solidFill>
                  <a:schemeClr val="tx1"/>
                </a:solidFill>
                <a:latin typeface="+mn-lt"/>
              </a:rPr>
              <a:t>national.</a:t>
            </a:r>
            <a:endParaRPr lang="en-US" dirty="0">
              <a:solidFill>
                <a:schemeClr val="tx1"/>
              </a:solidFill>
              <a:latin typeface="+mn-lt"/>
            </a:endParaRPr>
          </a:p>
        </p:txBody>
      </p:sp>
      <p:sp>
        <p:nvSpPr>
          <p:cNvPr id="4" name="Textfeld 3">
            <a:extLst>
              <a:ext uri="{FF2B5EF4-FFF2-40B4-BE49-F238E27FC236}">
                <a16:creationId xmlns:a16="http://schemas.microsoft.com/office/drawing/2014/main" id="{C9553EE9-83AE-4F50-93DD-C5477DF3FF6A}"/>
              </a:ext>
            </a:extLst>
          </p:cNvPr>
          <p:cNvSpPr txBox="1"/>
          <p:nvPr/>
        </p:nvSpPr>
        <p:spPr>
          <a:xfrm>
            <a:off x="2671353" y="4147458"/>
            <a:ext cx="3206931" cy="523220"/>
          </a:xfrm>
          <a:prstGeom prst="rect">
            <a:avLst/>
          </a:prstGeom>
          <a:noFill/>
        </p:spPr>
        <p:txBody>
          <a:bodyPr wrap="square" rtlCol="0">
            <a:spAutoFit/>
          </a:bodyPr>
          <a:lstStyle/>
          <a:p>
            <a:r>
              <a:rPr lang="de-DE" sz="2800" dirty="0" err="1">
                <a:solidFill>
                  <a:schemeClr val="accent1">
                    <a:lumMod val="60000"/>
                    <a:lumOff val="40000"/>
                  </a:schemeClr>
                </a:solidFill>
              </a:rPr>
              <a:t>Réponse </a:t>
            </a:r>
            <a:r>
              <a:rPr lang="de-DE" sz="2800" dirty="0" err="1">
                <a:solidFill>
                  <a:schemeClr val="accent1">
                    <a:lumMod val="60000"/>
                    <a:lumOff val="40000"/>
                  </a:schemeClr>
                </a:solidFill>
              </a:rPr>
              <a:t>correcte </a:t>
            </a:r>
            <a:r>
              <a:rPr lang="de-DE" sz="2800" dirty="0">
                <a:solidFill>
                  <a:schemeClr val="accent1">
                    <a:lumMod val="60000"/>
                    <a:lumOff val="40000"/>
                  </a:schemeClr>
                </a:solidFill>
              </a:rPr>
              <a:t>: C)</a:t>
            </a:r>
          </a:p>
        </p:txBody>
      </p:sp>
      <p:sp>
        <p:nvSpPr>
          <p:cNvPr id="5" name="Dia számának helye 4">
            <a:extLst>
              <a:ext uri="{FF2B5EF4-FFF2-40B4-BE49-F238E27FC236}">
                <a16:creationId xmlns:a16="http://schemas.microsoft.com/office/drawing/2014/main" id="{95FEBA17-931E-4B3D-91E7-F6B620A47FDB}"/>
              </a:ext>
            </a:extLst>
          </p:cNvPr>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215830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8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solidFill>
                  <a:schemeClr val="tx1">
                    <a:lumMod val="50000"/>
                    <a:lumOff val="50000"/>
                  </a:schemeClr>
                </a:solidFill>
              </a:rPr>
              <a:t>Nous vous remercions de </a:t>
            </a:r>
            <a:br>
              <a:rPr lang="en-GB" dirty="0">
                <a:solidFill>
                  <a:schemeClr val="tx1">
                    <a:lumMod val="50000"/>
                    <a:lumOff val="50000"/>
                  </a:schemeClr>
                </a:solidFill>
              </a:rPr>
            </a:br>
            <a:r>
              <a:rPr lang="en-GB" dirty="0">
                <a:solidFill>
                  <a:schemeClr val="tx1">
                    <a:lumMod val="50000"/>
                    <a:lumOff val="50000"/>
                  </a:schemeClr>
                </a:solidFill>
              </a:rPr>
              <a:t>votre attention</a:t>
            </a:r>
          </a:p>
        </p:txBody>
      </p:sp>
      <p:sp>
        <p:nvSpPr>
          <p:cNvPr id="3" name="Textplatzhalter 2"/>
          <p:cNvSpPr>
            <a:spLocks noGrp="1"/>
          </p:cNvSpPr>
          <p:nvPr>
            <p:ph type="body" idx="1"/>
          </p:nvPr>
        </p:nvSpPr>
        <p:spPr/>
        <p:txBody>
          <a:bodyPr>
            <a:normAutofit lnSpcReduction="10000"/>
          </a:bodyPr>
          <a:lstStyle/>
          <a:p>
            <a:endParaRPr lang="de-DE" dirty="0"/>
          </a:p>
          <a:p>
            <a:r>
              <a:rPr lang="de-DE" dirty="0">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theme/theme122.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PPP Template</ap:Template>
  <ap:TotalTime>0</ap:TotalTime>
  <ap:Words>1037</ap:Words>
  <ap:Application>Microsoft Office PowerPoint</ap:Application>
  <ap:PresentationFormat>Widescreen</ap:PresentationFormat>
  <ap:Paragraphs>71</ap:Paragraphs>
  <ap:Slides>8</ap:Slides>
  <ap:Notes>7</ap:Notes>
  <ap:HiddenSlides>0</ap:HiddenSlides>
  <ap:MMClips>0</ap:MMClips>
  <ap:ScaleCrop>false</ap:ScaleCrop>
  <ap:HeadingPairs>
    <vt:vector baseType="variant" size="6">
      <vt:variant>
        <vt:lpstr>Fonts Used</vt:lpstr>
      </vt:variant>
      <vt:variant>
        <vt:i4>5</vt:i4>
      </vt:variant>
      <vt:variant>
        <vt:lpstr>Theme</vt:lpstr>
      </vt:variant>
      <vt:variant>
        <vt:i4>1</vt:i4>
      </vt:variant>
      <vt:variant>
        <vt:lpstr>Slide Titles</vt:lpstr>
      </vt:variant>
      <vt:variant>
        <vt:i4>8</vt:i4>
      </vt:variant>
    </vt:vector>
  </ap:HeadingPairs>
  <ap:TitlesOfParts>
    <vt:vector baseType="lpstr" size="14">
      <vt:lpstr>Arial</vt:lpstr>
      <vt:lpstr>Calibri</vt:lpstr>
      <vt:lpstr>Calibri Light</vt:lpstr>
      <vt:lpstr>Trebuchet MS</vt:lpstr>
      <vt:lpstr>Wingdings</vt:lpstr>
      <vt:lpstr>Rückblick</vt:lpstr>
      <vt:lpstr>  </vt:lpstr>
      <vt:lpstr>Admissibility of evidence: a complex topic</vt:lpstr>
      <vt:lpstr>Admissibility of evidence: a complex topic</vt:lpstr>
      <vt:lpstr>Admissibility of evidence: a complex topic</vt:lpstr>
      <vt:lpstr>EPPO &amp; Admissibility of evidence</vt:lpstr>
      <vt:lpstr>Article 37 EPPO</vt:lpstr>
      <vt:lpstr>QUIZ- TEST YOUR KNOWLEDGE</vt:lpstr>
      <vt:lpstr>Thank you for  your attention</vt:lpstr>
    </vt:vector>
  </ap:TitlesOfParts>
  <ap:Company/>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Academy of European Law</dc:title>
  <dc:creator>Riehle Cornelia</dc:creator>
  <lastModifiedBy>Greenwood Elizabeth</lastModifiedBy>
  <revision>31</revision>
  <lastPrinted>2016-10-12T07:25:39.0000000Z</lastPrinted>
  <dcterms:created xsi:type="dcterms:W3CDTF">2020-09-29T09:53:56.0000000Z</dcterms:created>
  <dcterms:modified xsi:type="dcterms:W3CDTF">2021-05-27T07:44:08.0000000Z</dcterms:modified>
  <keywords>, docId:367659EEB0DE847C42B1723ABB2DEF22</keywords>
</coreProperties>
</file>